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302" r:id="rId4"/>
    <p:sldId id="343" r:id="rId5"/>
    <p:sldId id="344" r:id="rId6"/>
    <p:sldId id="324" r:id="rId7"/>
    <p:sldId id="348" r:id="rId8"/>
    <p:sldId id="320" r:id="rId9"/>
    <p:sldId id="327" r:id="rId10"/>
    <p:sldId id="325" r:id="rId11"/>
    <p:sldId id="337" r:id="rId12"/>
    <p:sldId id="328" r:id="rId13"/>
    <p:sldId id="338" r:id="rId14"/>
    <p:sldId id="323" r:id="rId15"/>
    <p:sldId id="322" r:id="rId16"/>
    <p:sldId id="342" r:id="rId17"/>
    <p:sldId id="339" r:id="rId18"/>
    <p:sldId id="336" r:id="rId19"/>
    <p:sldId id="345" r:id="rId20"/>
    <p:sldId id="346" r:id="rId21"/>
    <p:sldId id="347" r:id="rId22"/>
    <p:sldId id="285" r:id="rId23"/>
    <p:sldId id="330" r:id="rId24"/>
    <p:sldId id="286" r:id="rId25"/>
    <p:sldId id="290" r:id="rId26"/>
    <p:sldId id="319" r:id="rId27"/>
    <p:sldId id="307" r:id="rId28"/>
    <p:sldId id="261" r:id="rId2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7" autoAdjust="0"/>
    <p:restoredTop sz="86881" autoAdjust="0"/>
  </p:normalViewPr>
  <p:slideViewPr>
    <p:cSldViewPr snapToGrid="0">
      <p:cViewPr varScale="1">
        <p:scale>
          <a:sx n="103" d="100"/>
          <a:sy n="103" d="100"/>
        </p:scale>
        <p:origin x="102" y="4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40"/>
      <c:rotY val="240"/>
      <c:depthPercent val="15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65102845092237"/>
          <c:y val="0.10282669609853333"/>
          <c:w val="0.59684417217680619"/>
          <c:h val="0.89717330390146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D56-4494-8E29-98E3687014B5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D56-4494-8E29-98E3687014B5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D56-4494-8E29-98E3687014B5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D56-4494-8E29-98E3687014B5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5D56-4494-8E29-98E3687014B5}"/>
              </c:ext>
            </c:extLst>
          </c:dPt>
          <c:dLbls>
            <c:dLbl>
              <c:idx val="0"/>
              <c:layout>
                <c:manualLayout>
                  <c:x val="-4.6645916486629656E-2"/>
                  <c:y val="0.15513610343687417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Видатки на комунальні послуги та енергоносії ; </a:t>
                    </a:r>
                    <a:r>
                      <a:rPr lang="ru-RU" sz="1200" dirty="0" err="1"/>
                      <a:t>3592</a:t>
                    </a:r>
                    <a:endParaRPr lang="ru-RU" sz="12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98844187718433"/>
                      <c:h val="0.2273798403255696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0283060678781705"/>
                  <c:y val="-4.5408783197361566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Видатки на проведення капітальних ремонтів ; </a:t>
                    </a:r>
                    <a:r>
                      <a:rPr lang="ru-RU" sz="1200" dirty="0" err="1"/>
                      <a:t>4973,9</a:t>
                    </a:r>
                    <a:endParaRPr lang="ru-RU" sz="12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52360708354006"/>
                      <c:h val="0.2146371906771965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2776297326788663"/>
                  <c:y val="-0.26983287821462365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Видатки на придбання основних засобів; </a:t>
                    </a:r>
                    <a:r>
                      <a:rPr lang="ru-RU" sz="1200" dirty="0" err="1"/>
                      <a:t>4794,8</a:t>
                    </a:r>
                    <a:endParaRPr lang="ru-RU" sz="1200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858426250026337E-2"/>
                  <c:y val="-2.7751233020095991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 smtClean="0"/>
                      <a:t>Видатки</a:t>
                    </a:r>
                    <a:r>
                      <a:rPr lang="ru-RU" sz="1050" baseline="0" dirty="0" smtClean="0"/>
                      <a:t> на </a:t>
                    </a:r>
                    <a:r>
                      <a:rPr lang="ru-RU" sz="1050" baseline="0" dirty="0" err="1" smtClean="0"/>
                      <a:t>заробітну</a:t>
                    </a:r>
                    <a:r>
                      <a:rPr lang="ru-RU" sz="1050" baseline="0" dirty="0" smtClean="0"/>
                      <a:t> плату з </a:t>
                    </a:r>
                    <a:r>
                      <a:rPr lang="ru-RU" sz="1050" baseline="0" dirty="0" err="1" smtClean="0"/>
                      <a:t>нарахуваннями</a:t>
                    </a:r>
                    <a:r>
                      <a:rPr lang="ru-RU" sz="1050" baseline="0" dirty="0" smtClean="0"/>
                      <a:t>; </a:t>
                    </a:r>
                    <a:r>
                      <a:rPr lang="ru-RU" sz="1100" baseline="0" dirty="0" smtClean="0"/>
                      <a:t>63742,0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70849426955751"/>
                      <c:h val="0.19367563234144686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6.6951812267821306E-2"/>
                  <c:y val="5.9778879911062233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Всього видатки загального та спеціального фонду; </a:t>
                    </a:r>
                    <a:r>
                      <a:rPr lang="ru-RU" sz="1200" dirty="0" err="1"/>
                      <a:t>96096,3</a:t>
                    </a:r>
                    <a:endParaRPr lang="ru-RU" sz="1200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70849628606672"/>
                      <c:h val="0.2273798403255696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Видатки на комунальні послуги та енергоносії </c:v>
                </c:pt>
                <c:pt idx="1">
                  <c:v>Видатки на проведення капітальних ремонтів </c:v>
                </c:pt>
                <c:pt idx="2">
                  <c:v>Видатки на придбання основних засобів</c:v>
                </c:pt>
                <c:pt idx="3">
                  <c:v>Видатки на заробітну плату з нарахуваннями</c:v>
                </c:pt>
                <c:pt idx="4">
                  <c:v>Всього видатки загального та спеціального фонду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3592</c:v>
                </c:pt>
                <c:pt idx="1">
                  <c:v>4973.8999999999996</c:v>
                </c:pt>
                <c:pt idx="2">
                  <c:v>4794.8</c:v>
                </c:pt>
                <c:pt idx="3">
                  <c:v>63742.1</c:v>
                </c:pt>
                <c:pt idx="4">
                  <c:v>96096.3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D56-4494-8E29-98E3687014B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40"/>
      <c:rotY val="240"/>
      <c:depthPercent val="15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65102845092237"/>
          <c:y val="0.10282669609853333"/>
          <c:w val="0.59684417217680619"/>
          <c:h val="0.89717330390146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D56-4494-8E29-98E3687014B5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D56-4494-8E29-98E3687014B5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D56-4494-8E29-98E3687014B5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D56-4494-8E29-98E3687014B5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5D56-4494-8E29-98E3687014B5}"/>
              </c:ext>
            </c:extLst>
          </c:dPt>
          <c:dLbls>
            <c:dLbl>
              <c:idx val="0"/>
              <c:layout>
                <c:manualLayout>
                  <c:x val="5.8594290175086425E-2"/>
                  <c:y val="0.19197468813560675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 err="1"/>
                      <a:t>Видатки на комунальні послуги та енергоносії ; </a:t>
                    </a:r>
                    <a:r>
                      <a:rPr lang="ru-RU" sz="1100" b="1" dirty="0" err="1"/>
                      <a:t>3775,0</a:t>
                    </a:r>
                    <a:endParaRPr lang="ru-RU" sz="1100" b="1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598806735809077"/>
                  <c:y val="3.567556614034862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Видатки на проведення капітальних ремонтів ; </a:t>
                    </a:r>
                    <a:r>
                      <a:rPr lang="ru-RU" sz="1100" dirty="0" err="1"/>
                      <a:t>3831,5</a:t>
                    </a:r>
                    <a:endParaRPr lang="ru-RU" sz="11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493342682389137"/>
                  <c:y val="-0.25363218381670127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err="1"/>
                      <a:t>Видатки на придбання основних засобів; </a:t>
                    </a:r>
                    <a:r>
                      <a:rPr lang="ru-RU" sz="1100" dirty="0" err="1"/>
                      <a:t>2101,6</a:t>
                    </a:r>
                    <a:endParaRPr lang="ru-RU" sz="1100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9803317287791145"/>
                  <c:y val="-2.3874571900328015E-3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err="1"/>
                      <a:t>Видатки на заробітну плату з нарахуваннями; </a:t>
                    </a:r>
                    <a:r>
                      <a:rPr lang="ru-RU" sz="1100" dirty="0" err="1"/>
                      <a:t>55058,1</a:t>
                    </a:r>
                    <a:endParaRPr lang="ru-RU" sz="100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20086437283363"/>
                      <c:h val="0.1994315523849659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18032727114892139"/>
                  <c:y val="7.8361755913325851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Всього видатки загального та спеціального фонду; 82499,8</a:t>
                    </a:r>
                    <a:endParaRPr lang="ru-RU" sz="1050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84131875763452"/>
                      <c:h val="0.238543401827714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Видатки на комунальні послуги та енергоносії </c:v>
                </c:pt>
                <c:pt idx="1">
                  <c:v>Видатки на проведення капітальних ремонтів </c:v>
                </c:pt>
                <c:pt idx="2">
                  <c:v>Видатки на придбання основних засобів</c:v>
                </c:pt>
                <c:pt idx="3">
                  <c:v>Видатки на заробітну плату з нарахуваннями</c:v>
                </c:pt>
                <c:pt idx="4">
                  <c:v>Всього видатки загального та спеціального фонду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3775</c:v>
                </c:pt>
                <c:pt idx="1">
                  <c:v>3831.5</c:v>
                </c:pt>
                <c:pt idx="2">
                  <c:v>2101.6</c:v>
                </c:pt>
                <c:pt idx="3">
                  <c:v>55058.1</c:v>
                </c:pt>
                <c:pt idx="4">
                  <c:v>82499.8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D56-4494-8E29-98E3687014B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40"/>
      <c:rotY val="240"/>
      <c:depthPercent val="15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0066454385453726"/>
          <c:y val="4.5775846444249023E-3"/>
          <c:w val="0.59684417217680619"/>
          <c:h val="0.89717330390146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3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D56-4494-8E29-98E3687014B5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D56-4494-8E29-98E3687014B5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D56-4494-8E29-98E3687014B5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D56-4494-8E29-98E3687014B5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5D56-4494-8E29-98E3687014B5}"/>
              </c:ext>
            </c:extLst>
          </c:dPt>
          <c:dLbls>
            <c:dLbl>
              <c:idx val="0"/>
              <c:layout>
                <c:manualLayout>
                  <c:x val="8.5891061961614779E-2"/>
                  <c:y val="0.22590713328392348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Видатки</a:t>
                    </a:r>
                    <a:r>
                      <a:rPr lang="ru-RU" sz="1050" dirty="0"/>
                      <a:t> на </a:t>
                    </a:r>
                    <a:r>
                      <a:rPr lang="ru-RU" sz="1050" dirty="0" err="1"/>
                      <a:t>комунальні</a:t>
                    </a:r>
                    <a:r>
                      <a:rPr lang="ru-RU" sz="1050" dirty="0"/>
                      <a:t> </a:t>
                    </a:r>
                    <a:r>
                      <a:rPr lang="ru-RU" sz="1050" dirty="0" err="1"/>
                      <a:t>послуги</a:t>
                    </a:r>
                    <a:r>
                      <a:rPr lang="ru-RU" sz="1050" dirty="0"/>
                      <a:t> та </a:t>
                    </a:r>
                    <a:r>
                      <a:rPr lang="ru-RU" sz="1050" dirty="0" err="1"/>
                      <a:t>енергоносії</a:t>
                    </a:r>
                    <a:r>
                      <a:rPr lang="ru-RU" sz="1050" dirty="0"/>
                      <a:t> ; </a:t>
                    </a:r>
                    <a:r>
                      <a:rPr lang="ru-RU" sz="1050" dirty="0" smtClean="0"/>
                      <a:t>2865,5</a:t>
                    </a:r>
                    <a:endParaRPr lang="ru-RU" sz="105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8966126946098"/>
                      <c:h val="0.2189805397915315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4615418074185718"/>
                  <c:y val="-2.9219784690220449E-2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Видатки</a:t>
                    </a:r>
                    <a:r>
                      <a: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на </a:t>
                    </a:r>
                    <a:r>
                      <a:rPr lang="ru-RU" sz="1050" b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проведенн</a:t>
                    </a:r>
                    <a:r>
                      <a: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я </a:t>
                    </a:r>
                    <a:r>
                      <a:rPr lang="ru-RU" sz="1050" b="1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капітальних</a:t>
                    </a:r>
                    <a:r>
                      <a: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050" b="1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ремонтів</a:t>
                    </a:r>
                    <a:r>
                      <a: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; 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6727,2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4480971374271"/>
                      <c:h val="0.2486050086918205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9.7262045779070647E-2"/>
                  <c:y val="-0.22083041431816799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Видатки</a:t>
                    </a:r>
                    <a:r>
                      <a:rPr lang="ru-RU" sz="1050" dirty="0"/>
                      <a:t> на </a:t>
                    </a:r>
                    <a:r>
                      <a:rPr lang="ru-RU" sz="1050" dirty="0" err="1"/>
                      <a:t>придбання</a:t>
                    </a:r>
                    <a:r>
                      <a:rPr lang="ru-RU" sz="1050" dirty="0"/>
                      <a:t> </a:t>
                    </a:r>
                    <a:r>
                      <a:rPr lang="ru-RU" sz="1050" dirty="0" err="1"/>
                      <a:t>основних</a:t>
                    </a:r>
                    <a:r>
                      <a:rPr lang="ru-RU" sz="1050" dirty="0"/>
                      <a:t> </a:t>
                    </a:r>
                    <a:r>
                      <a:rPr lang="ru-RU" sz="1050" dirty="0" err="1"/>
                      <a:t>засобів</a:t>
                    </a:r>
                    <a:r>
                      <a:rPr lang="ru-RU" sz="1050" dirty="0"/>
                      <a:t>; </a:t>
                    </a:r>
                    <a:r>
                      <a:rPr lang="ru-RU" sz="1200" dirty="0" smtClean="0"/>
                      <a:t>2750,5</a:t>
                    </a:r>
                    <a:endParaRPr lang="ru-RU" sz="1200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3175731227216065"/>
                  <c:y val="-0.16933773061830298"/>
                </c:manualLayout>
              </c:layout>
              <c:tx>
                <c:rich>
                  <a:bodyPr/>
                  <a:lstStyle/>
                  <a:p>
                    <a:r>
                      <a:rPr lang="ru-RU" sz="1050" b="1" i="0" baseline="0" dirty="0" err="1" smtClean="0">
                        <a:effectLst/>
                      </a:rPr>
                      <a:t>Видатки</a:t>
                    </a:r>
                    <a:r>
                      <a:rPr lang="ru-RU" sz="1050" b="1" i="0" baseline="0" dirty="0" smtClean="0">
                        <a:effectLst/>
                      </a:rPr>
                      <a:t> на </a:t>
                    </a:r>
                    <a:r>
                      <a:rPr lang="ru-RU" sz="1050" b="1" i="0" baseline="0" dirty="0" err="1" smtClean="0">
                        <a:effectLst/>
                      </a:rPr>
                      <a:t>заробітну</a:t>
                    </a:r>
                    <a:r>
                      <a:rPr lang="ru-RU" sz="1050" b="1" i="0" baseline="0" dirty="0" smtClean="0">
                        <a:effectLst/>
                      </a:rPr>
                      <a:t> плату з нарахуваннями</a:t>
                    </a:r>
                    <a:r>
                      <a:rPr lang="ru-RU" sz="1200" b="1" i="0" baseline="0" dirty="0" smtClean="0">
                        <a:effectLst/>
                      </a:rPr>
                      <a:t>75930,7 </a:t>
                    </a:r>
                    <a:endParaRPr lang="ru-RU" sz="1050" dirty="0">
                      <a:effectLst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20041132156332"/>
                      <c:h val="0.21898053979153159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2.0333919245520853E-2"/>
                  <c:y val="0.31356706713138999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err="1"/>
                      <a:t>Всього</a:t>
                    </a:r>
                    <a:r>
                      <a:rPr lang="ru-RU" sz="1050" dirty="0"/>
                      <a:t> </a:t>
                    </a:r>
                    <a:r>
                      <a:rPr lang="ru-RU" sz="1050" dirty="0" err="1"/>
                      <a:t>видатки</a:t>
                    </a:r>
                    <a:r>
                      <a:rPr lang="ru-RU" sz="1050" dirty="0"/>
                      <a:t> </a:t>
                    </a:r>
                    <a:r>
                      <a:rPr lang="ru-RU" sz="1050" dirty="0" err="1"/>
                      <a:t>загального</a:t>
                    </a:r>
                    <a:r>
                      <a:rPr lang="ru-RU" sz="1050" dirty="0"/>
                      <a:t> та </a:t>
                    </a:r>
                    <a:r>
                      <a:rPr lang="ru-RU" sz="1050" dirty="0" err="1"/>
                      <a:t>спеціального</a:t>
                    </a:r>
                    <a:r>
                      <a:rPr lang="ru-RU" sz="1050" dirty="0"/>
                      <a:t> фонду; </a:t>
                    </a:r>
                    <a:r>
                      <a:rPr lang="ru-RU" sz="1050" dirty="0" smtClean="0"/>
                      <a:t>98952,8</a:t>
                    </a:r>
                    <a:endParaRPr lang="ru-RU" sz="1050" dirty="0"/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17667000317286"/>
                      <c:h val="0.2189805397915315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i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Видатки на комунальні послуги та енергоносії </c:v>
                </c:pt>
                <c:pt idx="1">
                  <c:v>Видатки на проведення капітальних ремонтів </c:v>
                </c:pt>
                <c:pt idx="2">
                  <c:v>Видатки на придбання основних засобів</c:v>
                </c:pt>
                <c:pt idx="3">
                  <c:v>Видатки на заробітну плату з нарахуваннями</c:v>
                </c:pt>
                <c:pt idx="4">
                  <c:v>Всього видатки загального та спеціального фонду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2865.5</c:v>
                </c:pt>
                <c:pt idx="1">
                  <c:v>4973.8999999999996</c:v>
                </c:pt>
                <c:pt idx="2">
                  <c:v>2750.5</c:v>
                </c:pt>
                <c:pt idx="3">
                  <c:v>6727.2</c:v>
                </c:pt>
                <c:pt idx="4">
                  <c:v>98952.8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D56-4494-8E29-98E3687014B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50"/>
      <c:depthPercent val="100"/>
      <c:rAngAx val="1"/>
    </c:view3D>
    <c:floor>
      <c:thickness val="0"/>
      <c:spPr>
        <a:noFill/>
        <a:ln>
          <a:noFill/>
        </a:ln>
        <a:effectLst>
          <a:outerShdw blurRad="952500" dir="480000" sx="200000" sy="200000" algn="ctr" rotWithShape="0">
            <a:srgbClr val="000000"/>
          </a:outerShdw>
        </a:effectLst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188248227681546E-2"/>
          <c:y val="4.5893719806763288E-2"/>
          <c:w val="0.86290596206203163"/>
          <c:h val="0.4576050819734489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dist="647700" dir="3120000" algn="ctr" rotWithShape="0">
                <a:srgbClr val="000000">
                  <a:alpha val="42000"/>
                </a:srgbClr>
              </a:outerShdw>
            </a:effectLst>
            <a:scene3d>
              <a:camera prst="orthographicFront"/>
              <a:lightRig rig="threePt" dir="t"/>
            </a:scene3d>
            <a:sp3d prstMaterial="metal"/>
          </c:spPr>
          <c:invertIfNegative val="0"/>
          <c:dLbls>
            <c:dLbl>
              <c:idx val="0"/>
              <c:layout>
                <c:manualLayout>
                  <c:x val="9.1073418179933967E-3"/>
                  <c:y val="-1.68625660922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102670004150053E-3"/>
                  <c:y val="-1.6876450226330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4306693300942367E-3"/>
                  <c:y val="-1.2049906805127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95094848409837E-2"/>
                  <c:y val="-1.449294381680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86125719433339E-2"/>
                  <c:y val="2.6569858115561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7693703387182787E-2"/>
                  <c:y val="-1.9319106850774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104679960428885E-2"/>
                  <c:y val="-2.898550724637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1016336258951869E-2"/>
                  <c:y val="-7.246376811594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597454881086892E-2"/>
                  <c:y val="-2.412263684430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2.7028521597086626E-2"/>
                  <c:y val="-2.6524401841074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3.3231788848877002E-2"/>
                  <c:y val="-1.93236714975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Централізована бібліотечна система</c:v>
                </c:pt>
                <c:pt idx="1">
                  <c:v>Музей М.Коцюбинського</c:v>
                </c:pt>
                <c:pt idx="2">
                  <c:v>Вінницький міський клуб</c:v>
                </c:pt>
                <c:pt idx="3">
                  <c:v>Міський Палац мистецтв</c:v>
                </c:pt>
                <c:pt idx="4">
                  <c:v>ВДМШ №1</c:v>
                </c:pt>
                <c:pt idx="5">
                  <c:v>ВДМШ №2</c:v>
                </c:pt>
                <c:pt idx="6">
                  <c:v>ВДШМ</c:v>
                </c:pt>
                <c:pt idx="7">
                  <c:v>ВДШМ "Вишенька"</c:v>
                </c:pt>
                <c:pt idx="8">
                  <c:v>ВДХШ</c:v>
                </c:pt>
                <c:pt idx="9">
                  <c:v>КЗ "Центр концертних та фестивальних програм"</c:v>
                </c:pt>
                <c:pt idx="10">
                  <c:v>МКП "Кінотетар "Родина"</c:v>
                </c:pt>
                <c:pt idx="11">
                  <c:v>КП "Центр історії Вінниці"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317.39999999999998</c:v>
                </c:pt>
                <c:pt idx="1">
                  <c:v>79.3</c:v>
                </c:pt>
                <c:pt idx="2">
                  <c:v>75.8</c:v>
                </c:pt>
                <c:pt idx="3">
                  <c:v>608.29999999999995</c:v>
                </c:pt>
                <c:pt idx="4">
                  <c:v>1703.1</c:v>
                </c:pt>
                <c:pt idx="5">
                  <c:v>1942.8</c:v>
                </c:pt>
                <c:pt idx="6">
                  <c:v>1646.3</c:v>
                </c:pt>
                <c:pt idx="7">
                  <c:v>2219.3000000000002</c:v>
                </c:pt>
                <c:pt idx="8">
                  <c:v>1583.5</c:v>
                </c:pt>
                <c:pt idx="9">
                  <c:v>105.1</c:v>
                </c:pt>
                <c:pt idx="10">
                  <c:v>338.9</c:v>
                </c:pt>
                <c:pt idx="11">
                  <c:v>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CA-4AC8-9548-E0D8F9CD831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dLbl>
              <c:idx val="0"/>
              <c:layout>
                <c:manualLayout>
                  <c:x val="-9.8557984587078883E-3"/>
                  <c:y val="-1.4429038761459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573194105221439E-3"/>
                  <c:y val="-9.61637947430488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580188132047295E-2"/>
                  <c:y val="-2.412263684430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795802258121858E-2"/>
                  <c:y val="-4.7672030126668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130620468025697E-2"/>
                  <c:y val="-2.4108942903876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879387272102759E-2"/>
                  <c:y val="-7.2052949903001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3089138124397838E-2"/>
                  <c:y val="-2.8944425425082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484262698250299E-2"/>
                  <c:y val="-1.2059036098748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1028831760449215E-2"/>
                  <c:y val="-3.3784472593099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1448482092252493E-2"/>
                  <c:y val="-1.446080109551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9939073309326202E-2"/>
                  <c:y val="-1.4492753623188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Централізована бібліотечна система</c:v>
                </c:pt>
                <c:pt idx="1">
                  <c:v>Музей М.Коцюбинського</c:v>
                </c:pt>
                <c:pt idx="2">
                  <c:v>Вінницький міський клуб</c:v>
                </c:pt>
                <c:pt idx="3">
                  <c:v>Міський Палац мистецтв</c:v>
                </c:pt>
                <c:pt idx="4">
                  <c:v>ВДМШ №1</c:v>
                </c:pt>
                <c:pt idx="5">
                  <c:v>ВДМШ №2</c:v>
                </c:pt>
                <c:pt idx="6">
                  <c:v>ВДШМ</c:v>
                </c:pt>
                <c:pt idx="7">
                  <c:v>ВДШМ "Вишенька"</c:v>
                </c:pt>
                <c:pt idx="8">
                  <c:v>ВДХШ</c:v>
                </c:pt>
                <c:pt idx="9">
                  <c:v>КЗ "Центр концертних та фестивальних програм"</c:v>
                </c:pt>
                <c:pt idx="10">
                  <c:v>МКП "Кінотетар "Родина"</c:v>
                </c:pt>
                <c:pt idx="11">
                  <c:v>КП "Центр історії Вінниці"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313.8</c:v>
                </c:pt>
                <c:pt idx="1">
                  <c:v>101.6</c:v>
                </c:pt>
                <c:pt idx="2">
                  <c:v>71.2</c:v>
                </c:pt>
                <c:pt idx="3">
                  <c:v>745.7</c:v>
                </c:pt>
                <c:pt idx="4">
                  <c:v>1928.8</c:v>
                </c:pt>
                <c:pt idx="5">
                  <c:v>2282.1</c:v>
                </c:pt>
                <c:pt idx="6">
                  <c:v>1899.2</c:v>
                </c:pt>
                <c:pt idx="7">
                  <c:v>2783</c:v>
                </c:pt>
                <c:pt idx="8">
                  <c:v>1759.1</c:v>
                </c:pt>
                <c:pt idx="9">
                  <c:v>602.4</c:v>
                </c:pt>
                <c:pt idx="10">
                  <c:v>906.6</c:v>
                </c:pt>
                <c:pt idx="11">
                  <c:v>20.5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CA-4AC8-9548-E0D8F9CD831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4339515143839566E-2"/>
                  <c:y val="-2.4154589371980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369891266633557E-2"/>
                  <c:y val="-1.93236714975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154525899251334E-2"/>
                  <c:y val="-3.6231884057971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4309051798502672E-3"/>
                  <c:y val="-1.6908212560386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6463577697754E-3"/>
                  <c:y val="-1.6908212560386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5508168129475934E-2"/>
                  <c:y val="-1.6908212560386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9695366546631008E-3"/>
                  <c:y val="-9.6620259424093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9939073309326281E-2"/>
                  <c:y val="-1.93236714975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3.1016336258951869E-2"/>
                  <c:y val="-1.4492753623188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8831347014363634E-2"/>
                  <c:y val="-3.381642512077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7.7540840647379672E-3"/>
                  <c:y val="-1.207729468599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4.4309051798502672E-3"/>
                  <c:y val="-2.4154589371980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Централізована бібліотечна система</c:v>
                </c:pt>
                <c:pt idx="1">
                  <c:v>Музей М.Коцюбинського</c:v>
                </c:pt>
                <c:pt idx="2">
                  <c:v>Вінницький міський клуб</c:v>
                </c:pt>
                <c:pt idx="3">
                  <c:v>Міський Палац мистецтв</c:v>
                </c:pt>
                <c:pt idx="4">
                  <c:v>ВДМШ №1</c:v>
                </c:pt>
                <c:pt idx="5">
                  <c:v>ВДМШ №2</c:v>
                </c:pt>
                <c:pt idx="6">
                  <c:v>ВДШМ</c:v>
                </c:pt>
                <c:pt idx="7">
                  <c:v>ВДШМ "Вишенька"</c:v>
                </c:pt>
                <c:pt idx="8">
                  <c:v>ВДХШ</c:v>
                </c:pt>
                <c:pt idx="9">
                  <c:v>КЗ "Центр концертних та фестивальних програм"</c:v>
                </c:pt>
                <c:pt idx="10">
                  <c:v>МКП "Кінотетар "Родина"</c:v>
                </c:pt>
                <c:pt idx="11">
                  <c:v>КП "Центр історії Вінниці"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231.3</c:v>
                </c:pt>
                <c:pt idx="1">
                  <c:v>6.5</c:v>
                </c:pt>
                <c:pt idx="2">
                  <c:v>24.8</c:v>
                </c:pt>
                <c:pt idx="3">
                  <c:v>415.6</c:v>
                </c:pt>
                <c:pt idx="4">
                  <c:v>1949.4</c:v>
                </c:pt>
                <c:pt idx="5">
                  <c:v>2132.1</c:v>
                </c:pt>
                <c:pt idx="6">
                  <c:v>1779</c:v>
                </c:pt>
                <c:pt idx="7">
                  <c:v>2303.9</c:v>
                </c:pt>
                <c:pt idx="8">
                  <c:v>1567.5</c:v>
                </c:pt>
                <c:pt idx="9">
                  <c:v>99</c:v>
                </c:pt>
                <c:pt idx="10">
                  <c:v>621.5</c:v>
                </c:pt>
                <c:pt idx="11">
                  <c:v>47.2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8014208"/>
        <c:axId val="248014992"/>
        <c:axId val="247579296"/>
      </c:bar3DChart>
      <c:catAx>
        <c:axId val="24801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00" b="0" i="0" u="none" strike="noStrike" kern="1200" baseline="0">
                <a:solidFill>
                  <a:srgbClr val="7030A0"/>
                </a:solidFill>
                <a:latin typeface="Impact" panose="020B0806030902050204" pitchFamily="34" charset="0"/>
                <a:ea typeface="+mn-ea"/>
                <a:cs typeface="+mn-cs"/>
              </a:defRPr>
            </a:pPr>
            <a:endParaRPr lang="uk-UA"/>
          </a:p>
        </c:txPr>
        <c:crossAx val="248014992"/>
        <c:crosses val="autoZero"/>
        <c:auto val="1"/>
        <c:lblAlgn val="ctr"/>
        <c:lblOffset val="100"/>
        <c:noMultiLvlLbl val="0"/>
      </c:catAx>
      <c:valAx>
        <c:axId val="248014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8014208"/>
        <c:crosses val="autoZero"/>
        <c:crossBetween val="between"/>
      </c:valAx>
      <c:serAx>
        <c:axId val="24757929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uk-UA"/>
          </a:p>
        </c:txPr>
        <c:crossAx val="248014992"/>
        <c:crosses val="autoZero"/>
      </c:serAx>
      <c:spPr>
        <a:noFill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4068E1-0961-4C80-B19F-23AC67D01EAE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</dgm:pt>
    <dgm:pt modelId="{755D8BEF-AC3A-475A-AA7D-6D0C6708F5AA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споживачів, яким надано різні види культурних послуг, склала близько 480,5 тис. осіб</a:t>
          </a:r>
          <a:endParaRPr lang="uk-UA" sz="1400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BEA79906-C4BC-4F79-BDEF-0F670172C837}" type="parTrans" cxnId="{8C108D24-7377-432E-BCB2-EE9BD11095B7}">
      <dgm:prSet/>
      <dgm:spPr/>
      <dgm:t>
        <a:bodyPr/>
        <a:lstStyle/>
        <a:p>
          <a:endParaRPr lang="uk-UA"/>
        </a:p>
      </dgm:t>
    </dgm:pt>
    <dgm:pt modelId="{F0AA179D-2EBF-4126-A00A-D033B446E387}" type="sibTrans" cxnId="{8C108D24-7377-432E-BCB2-EE9BD11095B7}">
      <dgm:prSet/>
      <dgm:spPr/>
      <dgm:t>
        <a:bodyPr/>
        <a:lstStyle/>
        <a:p>
          <a:endParaRPr lang="uk-UA"/>
        </a:p>
      </dgm:t>
    </dgm:pt>
    <dgm:pt modelId="{DCF13C4B-D4DF-482D-AFED-176B4DC562E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проведених культурних заходів 3,79 тис.</a:t>
          </a:r>
          <a:endParaRPr lang="uk-UA" sz="1400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D728993E-5B0F-40CE-8D33-275348FEAC35}" type="parTrans" cxnId="{0EE53755-4ABA-4660-AF97-A1E387E97EA4}">
      <dgm:prSet/>
      <dgm:spPr/>
      <dgm:t>
        <a:bodyPr/>
        <a:lstStyle/>
        <a:p>
          <a:endParaRPr lang="uk-UA"/>
        </a:p>
      </dgm:t>
    </dgm:pt>
    <dgm:pt modelId="{E9312504-5524-4122-A781-AB68B6E04CEC}" type="sibTrans" cxnId="{0EE53755-4ABA-4660-AF97-A1E387E97EA4}">
      <dgm:prSet/>
      <dgm:spPr/>
      <dgm:t>
        <a:bodyPr/>
        <a:lstStyle/>
        <a:p>
          <a:endParaRPr lang="uk-UA"/>
        </a:p>
      </dgm:t>
    </dgm:pt>
    <dgm:pt modelId="{0A57CB6C-6C72-411D-BC4E-BEC7AD4ED191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культурно-мистецьких заходів, проведених онлайн, склала 1,9 тис.</a:t>
          </a:r>
          <a:endParaRPr lang="uk-UA" sz="1400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8F7668EA-64D5-453E-A947-BA23E806A343}" type="parTrans" cxnId="{79965355-5B10-4D97-93DC-1493FE52CF56}">
      <dgm:prSet/>
      <dgm:spPr/>
      <dgm:t>
        <a:bodyPr/>
        <a:lstStyle/>
        <a:p>
          <a:endParaRPr lang="uk-UA"/>
        </a:p>
      </dgm:t>
    </dgm:pt>
    <dgm:pt modelId="{7468FD96-C611-43BA-8DEF-A1F0CC828A17}" type="sibTrans" cxnId="{79965355-5B10-4D97-93DC-1493FE52CF56}">
      <dgm:prSet/>
      <dgm:spPr/>
      <dgm:t>
        <a:bodyPr/>
        <a:lstStyle/>
        <a:p>
          <a:endParaRPr lang="uk-UA"/>
        </a:p>
      </dgm:t>
    </dgm:pt>
    <dgm:pt modelId="{182596A0-0D8E-4F99-9819-C9E6DCF9365E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Базова кількість учнів мистецьких шкіл бюджетної форми навчання слала 2382 особи. </a:t>
          </a:r>
        </a:p>
        <a:p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учнів в групах, що працюють на засадах самоокупності, склала 1160 осіб.</a:t>
          </a:r>
          <a:endParaRPr lang="uk-UA" sz="1400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6B176F05-7010-49E7-BF0A-EFE60B0C940F}" type="parTrans" cxnId="{CFEC5E46-5288-49AB-8460-C497B978667E}">
      <dgm:prSet/>
      <dgm:spPr/>
      <dgm:t>
        <a:bodyPr/>
        <a:lstStyle/>
        <a:p>
          <a:endParaRPr lang="uk-UA"/>
        </a:p>
      </dgm:t>
    </dgm:pt>
    <dgm:pt modelId="{E32B9D14-CA93-462E-B310-895014DBDCFB}" type="sibTrans" cxnId="{CFEC5E46-5288-49AB-8460-C497B978667E}">
      <dgm:prSet/>
      <dgm:spPr/>
      <dgm:t>
        <a:bodyPr/>
        <a:lstStyle/>
        <a:p>
          <a:endParaRPr lang="uk-UA"/>
        </a:p>
      </dgm:t>
    </dgm:pt>
    <dgm:pt modelId="{F1DB1EC3-D288-4AE1-A51D-C45ECF1DD66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>
              <a:solidFill>
                <a:srgbClr val="7030A0"/>
              </a:solidFill>
              <a:latin typeface="Impact" panose="020B0806030902050204" pitchFamily="34" charset="0"/>
            </a:rPr>
            <a:t>3500 учнів мистецьких шкіл та вихованців клубних закладів стали призерами та дипломантами більш ніж 300 фестивалів та конкурсів різних рівнів</a:t>
          </a:r>
          <a:endParaRPr lang="uk-UA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9AACE08B-A9FE-4DCB-8E13-803D92BEF93B}" type="parTrans" cxnId="{F5473D68-4C7A-4CC9-8988-ABE1EE696551}">
      <dgm:prSet/>
      <dgm:spPr/>
      <dgm:t>
        <a:bodyPr/>
        <a:lstStyle/>
        <a:p>
          <a:endParaRPr lang="uk-UA"/>
        </a:p>
      </dgm:t>
    </dgm:pt>
    <dgm:pt modelId="{8F7E43E2-60B0-4CA7-9A4B-A5B7182B9B67}" type="sibTrans" cxnId="{F5473D68-4C7A-4CC9-8988-ABE1EE696551}">
      <dgm:prSet/>
      <dgm:spPr/>
      <dgm:t>
        <a:bodyPr/>
        <a:lstStyle/>
        <a:p>
          <a:endParaRPr lang="uk-UA"/>
        </a:p>
      </dgm:t>
    </dgm:pt>
    <dgm:pt modelId="{E3832CCC-86C4-4CD4-AD3D-6DDCB85E65C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Власні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надходження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установ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,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закладів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та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комунальних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підприємств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галузі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склали</a:t>
          </a: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</a:p>
        <a:p>
          <a:pPr>
            <a:lnSpc>
              <a:spcPct val="100000"/>
            </a:lnSpc>
          </a:pPr>
          <a:r>
            <a:rPr lang="ru-RU" sz="1400" dirty="0" smtClean="0">
              <a:solidFill>
                <a:srgbClr val="7030A0"/>
              </a:solidFill>
              <a:latin typeface="Impact" panose="020B0806030902050204" pitchFamily="34" charset="0"/>
            </a:rPr>
            <a:t>11177,8 тис. </a:t>
          </a:r>
          <a:r>
            <a:rPr lang="ru-RU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грн</a:t>
          </a:r>
          <a:endParaRPr lang="uk-UA" sz="1400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EFACA52E-AAB5-49BB-93D1-C3E230CA1C6C}" type="parTrans" cxnId="{6257F16A-C87C-4B14-99D3-2107206681B5}">
      <dgm:prSet/>
      <dgm:spPr/>
      <dgm:t>
        <a:bodyPr/>
        <a:lstStyle/>
        <a:p>
          <a:endParaRPr lang="uk-UA"/>
        </a:p>
      </dgm:t>
    </dgm:pt>
    <dgm:pt modelId="{7FC2A028-F4C0-4A02-9BF1-84CA6948D4EA}" type="sibTrans" cxnId="{6257F16A-C87C-4B14-99D3-2107206681B5}">
      <dgm:prSet/>
      <dgm:spPr/>
      <dgm:t>
        <a:bodyPr/>
        <a:lstStyle/>
        <a:p>
          <a:endParaRPr lang="uk-UA"/>
        </a:p>
      </dgm:t>
    </dgm:pt>
    <dgm:pt modelId="{94B2B915-31D8-4EAB-8243-5FAD26CCE474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На утримання галузі з бюджету </a:t>
          </a:r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ВМТГ виділено </a:t>
          </a:r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98 952,811 тис. грн., в </a:t>
          </a:r>
          <a:r>
            <a:rPr lang="uk-UA" sz="1400" dirty="0" err="1" smtClean="0">
              <a:solidFill>
                <a:srgbClr val="7030A0"/>
              </a:solidFill>
              <a:latin typeface="Impact" panose="020B0806030902050204" pitchFamily="34" charset="0"/>
            </a:rPr>
            <a:t>т.ч</a:t>
          </a:r>
          <a:r>
            <a:rPr lang="uk-UA" sz="1400" dirty="0" smtClean="0">
              <a:solidFill>
                <a:srgbClr val="7030A0"/>
              </a:solidFill>
              <a:latin typeface="Impact" panose="020B0806030902050204" pitchFamily="34" charset="0"/>
            </a:rPr>
            <a:t>. на проведення капітальних ремонтів використано 6 727,187 тис. грн., на придбання основних засобів – 2 750,547 тис. грн. </a:t>
          </a:r>
          <a:endParaRPr lang="uk-UA" sz="1400" b="1" dirty="0">
            <a:solidFill>
              <a:srgbClr val="7030A0"/>
            </a:solidFill>
            <a:latin typeface="Impact" panose="020B0806030902050204" pitchFamily="34" charset="0"/>
          </a:endParaRPr>
        </a:p>
      </dgm:t>
    </dgm:pt>
    <dgm:pt modelId="{A447F1F4-1D40-4287-9036-2318903A98FA}" type="parTrans" cxnId="{D809087F-17F9-40A2-95A3-6FDCC5D0A0D4}">
      <dgm:prSet/>
      <dgm:spPr/>
      <dgm:t>
        <a:bodyPr/>
        <a:lstStyle/>
        <a:p>
          <a:endParaRPr lang="uk-UA"/>
        </a:p>
      </dgm:t>
    </dgm:pt>
    <dgm:pt modelId="{1188F6D1-68BE-4611-9410-B241EE2342E9}" type="sibTrans" cxnId="{D809087F-17F9-40A2-95A3-6FDCC5D0A0D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uk-UA"/>
        </a:p>
      </dgm:t>
    </dgm:pt>
    <dgm:pt modelId="{66CC2ADA-64AA-438A-BB5C-A0737081E748}" type="pres">
      <dgm:prSet presAssocID="{E44068E1-0961-4C80-B19F-23AC67D01EAE}" presName="Name0" presStyleCnt="0">
        <dgm:presLayoutVars>
          <dgm:dir/>
          <dgm:resizeHandles val="exact"/>
        </dgm:presLayoutVars>
      </dgm:prSet>
      <dgm:spPr/>
    </dgm:pt>
    <dgm:pt modelId="{D490BB14-4DAA-4164-B02E-545131CD6654}" type="pres">
      <dgm:prSet presAssocID="{E44068E1-0961-4C80-B19F-23AC67D01EAE}" presName="cycle" presStyleCnt="0"/>
      <dgm:spPr/>
    </dgm:pt>
    <dgm:pt modelId="{708CBCE4-9F7B-4338-897B-F3F8FBDE9B1D}" type="pres">
      <dgm:prSet presAssocID="{94B2B915-31D8-4EAB-8243-5FAD26CCE474}" presName="nodeFirstNode" presStyleLbl="node1" presStyleIdx="0" presStyleCnt="7" custScaleX="252566" custRadScaleRad="113967" custRadScaleInc="9938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98A266-2544-4EF2-919F-1052D8173C58}" type="pres">
      <dgm:prSet presAssocID="{1188F6D1-68BE-4611-9410-B241EE2342E9}" presName="sibTransFirstNode" presStyleLbl="bgShp" presStyleIdx="0" presStyleCnt="1" custLinFactNeighborX="-35471" custLinFactNeighborY="4773"/>
      <dgm:spPr/>
      <dgm:t>
        <a:bodyPr/>
        <a:lstStyle/>
        <a:p>
          <a:endParaRPr lang="uk-UA"/>
        </a:p>
      </dgm:t>
    </dgm:pt>
    <dgm:pt modelId="{84290014-359B-4586-AD72-80EAC15E6244}" type="pres">
      <dgm:prSet presAssocID="{E3832CCC-86C4-4CD4-AD3D-6DDCB85E65C6}" presName="nodeFollowingNodes" presStyleLbl="node1" presStyleIdx="1" presStyleCnt="7" custScaleX="182751" custScaleY="84760" custRadScaleRad="103817" custRadScaleInc="598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3997C7-4278-4BE2-A72A-EC8EB3255227}" type="pres">
      <dgm:prSet presAssocID="{F1DB1EC3-D288-4AE1-A51D-C45ECF1DD66C}" presName="nodeFollowingNodes" presStyleLbl="node1" presStyleIdx="2" presStyleCnt="7" custScaleX="192149" custScaleY="114328" custRadScaleRad="118720" custRadScaleInc="16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8FA47FB-76DB-43DE-B1C5-BFA32526F9D8}" type="pres">
      <dgm:prSet presAssocID="{182596A0-0D8E-4F99-9819-C9E6DCF9365E}" presName="nodeFollowingNodes" presStyleLbl="node1" presStyleIdx="3" presStyleCnt="7" custScaleX="161129" custScaleY="160441" custRadScaleRad="107541" custRadScaleInc="1919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B1ED81-A509-443C-BD4C-AA73184BCD61}" type="pres">
      <dgm:prSet presAssocID="{0A57CB6C-6C72-411D-BC4E-BEC7AD4ED191}" presName="nodeFollowingNodes" presStyleLbl="node1" presStyleIdx="4" presStyleCnt="7" custScaleX="122568" custScaleY="116864" custRadScaleRad="111183" custRadScaleInc="16619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3EAFEF-DBF7-42EF-9D0F-9AA587EF48F3}" type="pres">
      <dgm:prSet presAssocID="{DCF13C4B-D4DF-482D-AFED-176B4DC562ED}" presName="nodeFollowingNodes" presStyleLbl="node1" presStyleIdx="5" presStyleCnt="7" custScaleX="113368" custScaleY="78663" custRadScaleRad="114990" custRadScaleInc="1175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9F35EC-FFBE-4270-AB9D-2080BD4BB49E}" type="pres">
      <dgm:prSet presAssocID="{755D8BEF-AC3A-475A-AA7D-6D0C6708F5AA}" presName="nodeFollowingNodes" presStyleLbl="node1" presStyleIdx="6" presStyleCnt="7" custScaleX="125713" custScaleY="122332" custRadScaleRad="92429" custRadScaleInc="-3396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AE5573F-3D85-49E5-9514-8635AE6510CE}" type="presOf" srcId="{DCF13C4B-D4DF-482D-AFED-176B4DC562ED}" destId="{273EAFEF-DBF7-42EF-9D0F-9AA587EF48F3}" srcOrd="0" destOrd="0" presId="urn:microsoft.com/office/officeart/2005/8/layout/cycle3"/>
    <dgm:cxn modelId="{0EE53755-4ABA-4660-AF97-A1E387E97EA4}" srcId="{E44068E1-0961-4C80-B19F-23AC67D01EAE}" destId="{DCF13C4B-D4DF-482D-AFED-176B4DC562ED}" srcOrd="5" destOrd="0" parTransId="{D728993E-5B0F-40CE-8D33-275348FEAC35}" sibTransId="{E9312504-5524-4122-A781-AB68B6E04CEC}"/>
    <dgm:cxn modelId="{6257F16A-C87C-4B14-99D3-2107206681B5}" srcId="{E44068E1-0961-4C80-B19F-23AC67D01EAE}" destId="{E3832CCC-86C4-4CD4-AD3D-6DDCB85E65C6}" srcOrd="1" destOrd="0" parTransId="{EFACA52E-AAB5-49BB-93D1-C3E230CA1C6C}" sibTransId="{7FC2A028-F4C0-4A02-9BF1-84CA6948D4EA}"/>
    <dgm:cxn modelId="{2007C499-5A12-492F-8F0E-98A77E79A9F1}" type="presOf" srcId="{E44068E1-0961-4C80-B19F-23AC67D01EAE}" destId="{66CC2ADA-64AA-438A-BB5C-A0737081E748}" srcOrd="0" destOrd="0" presId="urn:microsoft.com/office/officeart/2005/8/layout/cycle3"/>
    <dgm:cxn modelId="{734ADD2B-C808-457B-92CB-8B77286B62D4}" type="presOf" srcId="{F1DB1EC3-D288-4AE1-A51D-C45ECF1DD66C}" destId="{5B3997C7-4278-4BE2-A72A-EC8EB3255227}" srcOrd="0" destOrd="0" presId="urn:microsoft.com/office/officeart/2005/8/layout/cycle3"/>
    <dgm:cxn modelId="{D809087F-17F9-40A2-95A3-6FDCC5D0A0D4}" srcId="{E44068E1-0961-4C80-B19F-23AC67D01EAE}" destId="{94B2B915-31D8-4EAB-8243-5FAD26CCE474}" srcOrd="0" destOrd="0" parTransId="{A447F1F4-1D40-4287-9036-2318903A98FA}" sibTransId="{1188F6D1-68BE-4611-9410-B241EE2342E9}"/>
    <dgm:cxn modelId="{1BD6B326-7047-44E8-A51B-55559A58EE14}" type="presOf" srcId="{0A57CB6C-6C72-411D-BC4E-BEC7AD4ED191}" destId="{5DB1ED81-A509-443C-BD4C-AA73184BCD61}" srcOrd="0" destOrd="0" presId="urn:microsoft.com/office/officeart/2005/8/layout/cycle3"/>
    <dgm:cxn modelId="{79965355-5B10-4D97-93DC-1493FE52CF56}" srcId="{E44068E1-0961-4C80-B19F-23AC67D01EAE}" destId="{0A57CB6C-6C72-411D-BC4E-BEC7AD4ED191}" srcOrd="4" destOrd="0" parTransId="{8F7668EA-64D5-453E-A947-BA23E806A343}" sibTransId="{7468FD96-C611-43BA-8DEF-A1F0CC828A17}"/>
    <dgm:cxn modelId="{88B9F151-2D2C-4E5F-9015-B0F799749DFE}" type="presOf" srcId="{1188F6D1-68BE-4611-9410-B241EE2342E9}" destId="{EF98A266-2544-4EF2-919F-1052D8173C58}" srcOrd="0" destOrd="0" presId="urn:microsoft.com/office/officeart/2005/8/layout/cycle3"/>
    <dgm:cxn modelId="{F5473D68-4C7A-4CC9-8988-ABE1EE696551}" srcId="{E44068E1-0961-4C80-B19F-23AC67D01EAE}" destId="{F1DB1EC3-D288-4AE1-A51D-C45ECF1DD66C}" srcOrd="2" destOrd="0" parTransId="{9AACE08B-A9FE-4DCB-8E13-803D92BEF93B}" sibTransId="{8F7E43E2-60B0-4CA7-9A4B-A5B7182B9B67}"/>
    <dgm:cxn modelId="{CFEC5E46-5288-49AB-8460-C497B978667E}" srcId="{E44068E1-0961-4C80-B19F-23AC67D01EAE}" destId="{182596A0-0D8E-4F99-9819-C9E6DCF9365E}" srcOrd="3" destOrd="0" parTransId="{6B176F05-7010-49E7-BF0A-EFE60B0C940F}" sibTransId="{E32B9D14-CA93-462E-B310-895014DBDCFB}"/>
    <dgm:cxn modelId="{8C108D24-7377-432E-BCB2-EE9BD11095B7}" srcId="{E44068E1-0961-4C80-B19F-23AC67D01EAE}" destId="{755D8BEF-AC3A-475A-AA7D-6D0C6708F5AA}" srcOrd="6" destOrd="0" parTransId="{BEA79906-C4BC-4F79-BDEF-0F670172C837}" sibTransId="{F0AA179D-2EBF-4126-A00A-D033B446E387}"/>
    <dgm:cxn modelId="{5FA3662A-C0FD-418B-9C37-AF3B663FA9A9}" type="presOf" srcId="{94B2B915-31D8-4EAB-8243-5FAD26CCE474}" destId="{708CBCE4-9F7B-4338-897B-F3F8FBDE9B1D}" srcOrd="0" destOrd="0" presId="urn:microsoft.com/office/officeart/2005/8/layout/cycle3"/>
    <dgm:cxn modelId="{86687975-55FB-429B-A8B8-2BCEE20FD463}" type="presOf" srcId="{755D8BEF-AC3A-475A-AA7D-6D0C6708F5AA}" destId="{C29F35EC-FFBE-4270-AB9D-2080BD4BB49E}" srcOrd="0" destOrd="0" presId="urn:microsoft.com/office/officeart/2005/8/layout/cycle3"/>
    <dgm:cxn modelId="{8C66DD76-4ABF-4A56-BBDC-CFB00A598F65}" type="presOf" srcId="{E3832CCC-86C4-4CD4-AD3D-6DDCB85E65C6}" destId="{84290014-359B-4586-AD72-80EAC15E6244}" srcOrd="0" destOrd="0" presId="urn:microsoft.com/office/officeart/2005/8/layout/cycle3"/>
    <dgm:cxn modelId="{1B24CF36-34C1-4FD8-8EC4-5F2E3700A34B}" type="presOf" srcId="{182596A0-0D8E-4F99-9819-C9E6DCF9365E}" destId="{B8FA47FB-76DB-43DE-B1C5-BFA32526F9D8}" srcOrd="0" destOrd="0" presId="urn:microsoft.com/office/officeart/2005/8/layout/cycle3"/>
    <dgm:cxn modelId="{81F1E888-1096-4822-B73F-00E11FBB1D6C}" type="presParOf" srcId="{66CC2ADA-64AA-438A-BB5C-A0737081E748}" destId="{D490BB14-4DAA-4164-B02E-545131CD6654}" srcOrd="0" destOrd="0" presId="urn:microsoft.com/office/officeart/2005/8/layout/cycle3"/>
    <dgm:cxn modelId="{1F866538-4A22-44D9-AD3A-B5727C6A54A4}" type="presParOf" srcId="{D490BB14-4DAA-4164-B02E-545131CD6654}" destId="{708CBCE4-9F7B-4338-897B-F3F8FBDE9B1D}" srcOrd="0" destOrd="0" presId="urn:microsoft.com/office/officeart/2005/8/layout/cycle3"/>
    <dgm:cxn modelId="{CBE181EA-0A36-4559-82ED-A19704DC2663}" type="presParOf" srcId="{D490BB14-4DAA-4164-B02E-545131CD6654}" destId="{EF98A266-2544-4EF2-919F-1052D8173C58}" srcOrd="1" destOrd="0" presId="urn:microsoft.com/office/officeart/2005/8/layout/cycle3"/>
    <dgm:cxn modelId="{AC7E1C0B-A724-4E95-B6D4-8EFBAD31BA01}" type="presParOf" srcId="{D490BB14-4DAA-4164-B02E-545131CD6654}" destId="{84290014-359B-4586-AD72-80EAC15E6244}" srcOrd="2" destOrd="0" presId="urn:microsoft.com/office/officeart/2005/8/layout/cycle3"/>
    <dgm:cxn modelId="{63DE50D1-F0CD-4E23-A9BD-CD5CA99387D9}" type="presParOf" srcId="{D490BB14-4DAA-4164-B02E-545131CD6654}" destId="{5B3997C7-4278-4BE2-A72A-EC8EB3255227}" srcOrd="3" destOrd="0" presId="urn:microsoft.com/office/officeart/2005/8/layout/cycle3"/>
    <dgm:cxn modelId="{B4E21694-7A1E-4FE0-BD28-EC1553E9A96E}" type="presParOf" srcId="{D490BB14-4DAA-4164-B02E-545131CD6654}" destId="{B8FA47FB-76DB-43DE-B1C5-BFA32526F9D8}" srcOrd="4" destOrd="0" presId="urn:microsoft.com/office/officeart/2005/8/layout/cycle3"/>
    <dgm:cxn modelId="{DAD61794-F18D-4256-9FA4-533DECA089C9}" type="presParOf" srcId="{D490BB14-4DAA-4164-B02E-545131CD6654}" destId="{5DB1ED81-A509-443C-BD4C-AA73184BCD61}" srcOrd="5" destOrd="0" presId="urn:microsoft.com/office/officeart/2005/8/layout/cycle3"/>
    <dgm:cxn modelId="{D99044A4-B85E-47B2-8A84-C214E7F7939B}" type="presParOf" srcId="{D490BB14-4DAA-4164-B02E-545131CD6654}" destId="{273EAFEF-DBF7-42EF-9D0F-9AA587EF48F3}" srcOrd="6" destOrd="0" presId="urn:microsoft.com/office/officeart/2005/8/layout/cycle3"/>
    <dgm:cxn modelId="{791C7258-4B33-4567-9C01-F88496F53E8E}" type="presParOf" srcId="{D490BB14-4DAA-4164-B02E-545131CD6654}" destId="{C29F35EC-FFBE-4270-AB9D-2080BD4BB49E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8A266-2544-4EF2-919F-1052D8173C58}">
      <dsp:nvSpPr>
        <dsp:cNvPr id="0" name=""/>
        <dsp:cNvSpPr/>
      </dsp:nvSpPr>
      <dsp:spPr>
        <a:xfrm>
          <a:off x="1589541" y="-757248"/>
          <a:ext cx="5988325" cy="5988325"/>
        </a:xfrm>
        <a:prstGeom prst="circularArrow">
          <a:avLst>
            <a:gd name="adj1" fmla="val 5544"/>
            <a:gd name="adj2" fmla="val 330680"/>
            <a:gd name="adj3" fmla="val 11670833"/>
            <a:gd name="adj4" fmla="val 18843320"/>
            <a:gd name="adj5" fmla="val 5757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CBCE4-9F7B-4338-897B-F3F8FBDE9B1D}">
      <dsp:nvSpPr>
        <dsp:cNvPr id="0" name=""/>
        <dsp:cNvSpPr/>
      </dsp:nvSpPr>
      <dsp:spPr>
        <a:xfrm>
          <a:off x="4304960" y="344232"/>
          <a:ext cx="4805725" cy="9513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На утримання галузі з бюджету </a:t>
          </a: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ВМТГ виділено </a:t>
          </a: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98 952,811 тис. грн., в </a:t>
          </a:r>
          <a:r>
            <a:rPr lang="uk-UA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т.ч</a:t>
          </a: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. на проведення капітальних ремонтів використано 6 727,187 тис. грн., на придбання основних засобів – 2 750,547 тис. грн. </a:t>
          </a:r>
          <a:endParaRPr lang="uk-UA" sz="1400" b="1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4351403" y="390675"/>
        <a:ext cx="4712839" cy="858494"/>
      </dsp:txXfrm>
    </dsp:sp>
    <dsp:sp modelId="{84290014-359B-4586-AD72-80EAC15E6244}">
      <dsp:nvSpPr>
        <dsp:cNvPr id="0" name=""/>
        <dsp:cNvSpPr/>
      </dsp:nvSpPr>
      <dsp:spPr>
        <a:xfrm>
          <a:off x="5517889" y="1949710"/>
          <a:ext cx="3477313" cy="80638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Власні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надходження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установ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,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закладів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та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комунальних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підприємств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галузі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склали</a:t>
          </a: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11177,8 тис. </a:t>
          </a:r>
          <a:r>
            <a:rPr lang="ru-RU" sz="1400" kern="1200" dirty="0" err="1" smtClean="0">
              <a:solidFill>
                <a:srgbClr val="7030A0"/>
              </a:solidFill>
              <a:latin typeface="Impact" panose="020B0806030902050204" pitchFamily="34" charset="0"/>
            </a:rPr>
            <a:t>грн</a:t>
          </a:r>
          <a:endParaRPr lang="uk-UA" sz="1400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5557254" y="1989075"/>
        <a:ext cx="3398583" cy="727659"/>
      </dsp:txXfrm>
    </dsp:sp>
    <dsp:sp modelId="{5B3997C7-4278-4BE2-A72A-EC8EB3255227}">
      <dsp:nvSpPr>
        <dsp:cNvPr id="0" name=""/>
        <dsp:cNvSpPr/>
      </dsp:nvSpPr>
      <dsp:spPr>
        <a:xfrm>
          <a:off x="5778405" y="3057524"/>
          <a:ext cx="3656134" cy="108769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3500 учнів мистецьких шкіл та вихованців клубних закладів стали призерами та дипломантами більш ніж 300 фестивалів та конкурсів різних рівнів</a:t>
          </a:r>
          <a:endParaRPr lang="uk-UA" sz="1400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5831502" y="3110621"/>
        <a:ext cx="3549940" cy="981499"/>
      </dsp:txXfrm>
    </dsp:sp>
    <dsp:sp modelId="{B8FA47FB-76DB-43DE-B1C5-BFA32526F9D8}">
      <dsp:nvSpPr>
        <dsp:cNvPr id="0" name=""/>
        <dsp:cNvSpPr/>
      </dsp:nvSpPr>
      <dsp:spPr>
        <a:xfrm>
          <a:off x="733302" y="3470726"/>
          <a:ext cx="3065898" cy="152640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Базова кількість учнів мистецьких шкіл бюджетної форми навчання слала 2382 особи.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учнів в групах, що працюють на засадах самоокупності, склала 1160 осіб.</a:t>
          </a:r>
          <a:endParaRPr lang="uk-UA" sz="1400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807815" y="3545239"/>
        <a:ext cx="2916872" cy="1377377"/>
      </dsp:txXfrm>
    </dsp:sp>
    <dsp:sp modelId="{5DB1ED81-A509-443C-BD4C-AA73184BCD61}">
      <dsp:nvSpPr>
        <dsp:cNvPr id="0" name=""/>
        <dsp:cNvSpPr/>
      </dsp:nvSpPr>
      <dsp:spPr>
        <a:xfrm>
          <a:off x="702173" y="1814440"/>
          <a:ext cx="2332175" cy="111182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культурно-мистецьких заходів, проведених онлайн, склала 1,9 тис.</a:t>
          </a:r>
          <a:endParaRPr lang="uk-UA" sz="1400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756448" y="1868715"/>
        <a:ext cx="2223625" cy="1003270"/>
      </dsp:txXfrm>
    </dsp:sp>
    <dsp:sp modelId="{273EAFEF-DBF7-42EF-9D0F-9AA587EF48F3}">
      <dsp:nvSpPr>
        <dsp:cNvPr id="0" name=""/>
        <dsp:cNvSpPr/>
      </dsp:nvSpPr>
      <dsp:spPr>
        <a:xfrm>
          <a:off x="1332828" y="625037"/>
          <a:ext cx="2157121" cy="748384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проведених культурних заходів 3,79 тис.</a:t>
          </a:r>
          <a:endParaRPr lang="uk-UA" sz="1400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1369361" y="661570"/>
        <a:ext cx="2084055" cy="675318"/>
      </dsp:txXfrm>
    </dsp:sp>
    <dsp:sp modelId="{C29F35EC-FFBE-4270-AB9D-2080BD4BB49E}">
      <dsp:nvSpPr>
        <dsp:cNvPr id="0" name=""/>
        <dsp:cNvSpPr/>
      </dsp:nvSpPr>
      <dsp:spPr>
        <a:xfrm>
          <a:off x="4433914" y="4457693"/>
          <a:ext cx="2392017" cy="116384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7030A0"/>
              </a:solidFill>
              <a:latin typeface="Impact" panose="020B0806030902050204" pitchFamily="34" charset="0"/>
            </a:rPr>
            <a:t>Кількість споживачів, яким надано різні види культурних послуг, склала близько 480,5 тис. осіб</a:t>
          </a:r>
          <a:endParaRPr lang="uk-UA" sz="1400" kern="1200" dirty="0">
            <a:solidFill>
              <a:srgbClr val="7030A0"/>
            </a:solidFill>
            <a:latin typeface="Impact" panose="020B0806030902050204" pitchFamily="34" charset="0"/>
          </a:endParaRPr>
        </a:p>
      </dsp:txBody>
      <dsp:txXfrm>
        <a:off x="4490728" y="4514507"/>
        <a:ext cx="2278389" cy="1050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0.94971</cdr:x>
      <cdr:y>0.09205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5426074" cy="437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uk-UA" sz="20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</a:t>
          </a:r>
          <a:r>
            <a:rPr lang="uk-UA" sz="2000" b="1" i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2019 року</a:t>
          </a:r>
          <a:endParaRPr lang="ru-RU" sz="2000" b="1" i="1" u="sng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0.19813</cdr:x>
      <cdr:y>0.01717</cdr:y>
    </cdr:from>
    <cdr:to>
      <cdr:x>0.65778</cdr:x>
      <cdr:y>0.08155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73853" y="79513"/>
          <a:ext cx="2723322" cy="298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0.0236</cdr:y>
    </cdr:from>
    <cdr:to>
      <cdr:x>0.88615</cdr:x>
      <cdr:y>0.09848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115806"/>
          <a:ext cx="5495914" cy="367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uk-UA" sz="18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</a:t>
          </a:r>
          <a:endParaRPr lang="ru-RU" sz="1800" b="1" i="1" u="sng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0.64103</cdr:x>
      <cdr:y>0.02445</cdr:y>
    </cdr:from>
    <cdr:to>
      <cdr:x>0.78045</cdr:x>
      <cdr:y>0.09037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75652" y="119935"/>
          <a:ext cx="864704" cy="323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0.08737</cdr:x>
      <cdr:y>0.01253</cdr:y>
    </cdr:from>
    <cdr:to>
      <cdr:x>0.90978</cdr:x>
      <cdr:y>0.08768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9666" y="52755"/>
          <a:ext cx="2820646" cy="3165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0.20461</cdr:x>
      <cdr:y>0.00209</cdr:y>
    </cdr:from>
    <cdr:to>
      <cdr:x>0.85342</cdr:x>
      <cdr:y>0.11789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1755" y="8793"/>
          <a:ext cx="2225233" cy="48772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0.94971</cdr:x>
      <cdr:y>0.09205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5426074" cy="437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uk-UA" sz="18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</a:t>
          </a:r>
          <a:r>
            <a:rPr lang="uk-UA" sz="2000" b="1" i="1" u="sng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 2020 року</a:t>
          </a:r>
          <a:endParaRPr lang="ru-RU" sz="2000" b="1" i="1" u="sng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0.87501</cdr:x>
      <cdr:y>0.43385</cdr:y>
    </cdr:from>
    <cdr:to>
      <cdr:x>0.89465</cdr:x>
      <cdr:y>0.5535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8443390">
          <a:off x="9829974" y="2483075"/>
          <a:ext cx="629095" cy="225171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0.8641</cdr:x>
      <cdr:y>0.37464</cdr:y>
    </cdr:from>
    <cdr:to>
      <cdr:x>0.88791</cdr:x>
      <cdr:y>0.53619</cdr:y>
    </cdr:to>
    <cdr:sp macro="" textlink="">
      <cdr:nvSpPr>
        <cdr:cNvPr id="3" name="TextBox 2"/>
        <cdr:cNvSpPr txBox="1"/>
      </cdr:nvSpPr>
      <cdr:spPr>
        <a:xfrm xmlns:a="http://schemas.openxmlformats.org/drawingml/2006/main" rot="18727349">
          <a:off x="9618600" y="2258007"/>
          <a:ext cx="849398" cy="272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uk-UA" sz="1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26,2</a:t>
          </a:r>
          <a:r>
            <a:rPr lang="uk-UA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0.90561</cdr:x>
      <cdr:y>0.31243</cdr:y>
    </cdr:from>
    <cdr:to>
      <cdr:x>0.96345</cdr:x>
      <cdr:y>0.35144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8450964">
          <a:off x="10382761" y="1642700"/>
          <a:ext cx="663068" cy="20509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uk-UA" dirty="0" smtClean="0"/>
            <a:t>-</a:t>
          </a:r>
          <a:endParaRPr lang="ru-RU" dirty="0"/>
        </a:p>
      </cdr:txBody>
    </cdr:sp>
  </cdr:relSizeAnchor>
  <cdr:relSizeAnchor xmlns:cdr="http://schemas.openxmlformats.org/drawingml/2006/chartDrawing">
    <cdr:from>
      <cdr:x>0.90197</cdr:x>
      <cdr:y>0.26218</cdr:y>
    </cdr:from>
    <cdr:to>
      <cdr:x>0.96741</cdr:x>
      <cdr:y>0.30399</cdr:y>
    </cdr:to>
    <cdr:sp macro="" textlink="">
      <cdr:nvSpPr>
        <cdr:cNvPr id="5" name="TextBox 4"/>
        <cdr:cNvSpPr txBox="1"/>
      </cdr:nvSpPr>
      <cdr:spPr>
        <a:xfrm xmlns:a="http://schemas.openxmlformats.org/drawingml/2006/main" rot="19554842">
          <a:off x="10341047" y="1378493"/>
          <a:ext cx="750270" cy="219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uk-UA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-21,6 %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8DB1D-0042-47B2-BC4D-CBF699E34169}" type="datetimeFigureOut">
              <a:rPr lang="uk-UA" smtClean="0"/>
              <a:t>09.02.2021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BD7E1-3E23-4BAA-9638-57B45A3835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72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153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0935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3687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151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616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7055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97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759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615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924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0845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D7E1-3E23-4BAA-9638-57B45A383506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233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79B7-EB3B-4956-B3D2-571AFBF14EBB}" type="datetimeFigureOut">
              <a:rPr lang="uk-UA" smtClean="0"/>
              <a:pPr/>
              <a:t>09.02.2021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1290-731F-4E24-B515-077BA7EC763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348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79B7-EB3B-4956-B3D2-571AFBF14EBB}" type="datetimeFigureOut">
              <a:rPr lang="uk-UA" smtClean="0"/>
              <a:pPr/>
              <a:t>09.02.2021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1290-731F-4E24-B515-077BA7EC763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566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7D60-EC39-4F02-BF88-AB910042808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09.02.2021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49B94-7D0C-46E2-BB90-FB553642FB94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7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40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8967-1E6E-4C30-9519-42C1FF020400}" type="datetimeFigureOut">
              <a:rPr lang="en-GB" smtClean="0"/>
              <a:pPr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4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9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4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3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3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3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79B7-EB3B-4956-B3D2-571AFBF14EBB}" type="datetimeFigureOut">
              <a:rPr lang="uk-UA" smtClean="0"/>
              <a:pPr/>
              <a:t>09.02.2021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1290-731F-4E24-B515-077BA7EC763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380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79B7-EB3B-4956-B3D2-571AFBF14EBB}" type="datetimeFigureOut">
              <a:rPr lang="uk-UA" smtClean="0"/>
              <a:pPr/>
              <a:t>09.02.2021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1290-731F-4E24-B515-077BA7EC763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3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79B7-EB3B-4956-B3D2-571AFBF14EBB}" type="datetimeFigureOut">
              <a:rPr lang="uk-UA" smtClean="0"/>
              <a:pPr/>
              <a:t>09.02.2021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F1290-731F-4E24-B515-077BA7EC763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94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C79B7-EB3B-4956-B3D2-571AFBF14EBB}" type="datetimeFigureOut">
              <a:rPr lang="uk-UA" smtClean="0"/>
              <a:pPr/>
              <a:t>09.02.2021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1290-731F-4E24-B515-077BA7EC763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86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g"/><Relationship Id="rId9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11" Type="http://schemas.openxmlformats.org/officeDocument/2006/relationships/image" Target="../media/image86.jp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microsoft.com/office/2007/relationships/hdphoto" Target="../media/hdphoto1.wdp"/><Relationship Id="rId9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8.jpeg"/><Relationship Id="rId4" Type="http://schemas.openxmlformats.org/officeDocument/2006/relationships/image" Target="../media/image103.wmf"/><Relationship Id="rId9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f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9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10" y="1437731"/>
            <a:ext cx="6749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Звіт </a:t>
            </a:r>
            <a:r>
              <a:rPr lang="uk-U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 роботу </a:t>
            </a:r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Департаменту </a:t>
            </a:r>
          </a:p>
          <a:p>
            <a:r>
              <a:rPr lang="uk-U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к</a:t>
            </a:r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ультури за 2020 рік </a:t>
            </a:r>
            <a:endParaRPr lang="uk-UA" sz="2800" dirty="0">
              <a:solidFill>
                <a:srgbClr val="7030A0"/>
              </a:solidFill>
              <a:latin typeface="Vinnytsia Serif" panose="00000500000000000000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2674" y="4972594"/>
            <a:ext cx="2145419" cy="1038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Департамент культури </a:t>
            </a:r>
          </a:p>
          <a:p>
            <a:r>
              <a:rPr lang="uk-UA" sz="20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міської ради</a:t>
            </a:r>
            <a:endParaRPr lang="uk-UA" sz="3200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4784" y="4151811"/>
            <a:ext cx="4406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7030A0"/>
                </a:solidFill>
                <a:latin typeface="Trebuchet MS" panose="020B0603020202020204" pitchFamily="34" charset="0"/>
              </a:rPr>
              <a:t>Директор департаменту</a:t>
            </a:r>
          </a:p>
          <a:p>
            <a:r>
              <a:rPr lang="uk-UA" b="1" dirty="0">
                <a:solidFill>
                  <a:srgbClr val="7030A0"/>
                </a:solidFill>
                <a:latin typeface="Trebuchet MS" panose="020B0603020202020204" pitchFamily="34" charset="0"/>
              </a:rPr>
              <a:t>Максим Філанчук </a:t>
            </a:r>
          </a:p>
        </p:txBody>
      </p:sp>
    </p:spTree>
    <p:extLst>
      <p:ext uri="{BB962C8B-B14F-4D97-AF65-F5344CB8AC3E}">
        <p14:creationId xmlns:p14="http://schemas.microsoft.com/office/powerpoint/2010/main" val="34176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23286" y="410001"/>
            <a:ext cx="9333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Промоція святкових заходів</a:t>
            </a:r>
          </a:p>
          <a:p>
            <a:pPr algn="ctr"/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Афіші на веб-ресурсах міста </a:t>
            </a:r>
            <a:endParaRPr lang="uk-UA" sz="2400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492308"/>
            <a:ext cx="3574255" cy="506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61" y="1504949"/>
            <a:ext cx="358744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27" y="1523999"/>
            <a:ext cx="3679248" cy="490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29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9497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«Зміна обличчя» культурної </a:t>
            </a:r>
            <a:r>
              <a:rPr lang="uk-UA" sz="2400" dirty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сфери </a:t>
            </a:r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міста</a:t>
            </a:r>
          </a:p>
          <a:p>
            <a:pPr indent="450215" algn="ctr">
              <a:spcAft>
                <a:spcPts val="0"/>
              </a:spcAft>
            </a:pPr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Рекламна </a:t>
            </a:r>
            <a:r>
              <a:rPr lang="ru-RU" sz="2400" dirty="0" err="1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кампанія</a:t>
            </a:r>
            <a:r>
              <a:rPr lang="ru-RU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з </a:t>
            </a:r>
            <a:r>
              <a:rPr lang="ru-RU" sz="2400" dirty="0" err="1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популяризації</a:t>
            </a:r>
            <a:r>
              <a:rPr lang="ru-RU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 Культурного порталу </a:t>
            </a:r>
            <a:r>
              <a:rPr lang="ru-RU" sz="2400" dirty="0" err="1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міста</a:t>
            </a:r>
            <a:r>
              <a:rPr lang="ru-RU" sz="24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 </a:t>
            </a:r>
          </a:p>
          <a:p>
            <a:pPr indent="450215" algn="ctr">
              <a:spcAft>
                <a:spcPts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«</a:t>
            </a:r>
            <a:r>
              <a:rPr lang="en-US" sz="2400" dirty="0" err="1" smtClean="0">
                <a:solidFill>
                  <a:srgbClr val="FF000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VinCulture</a:t>
            </a:r>
            <a:r>
              <a:rPr lang="uk-UA" sz="2400" dirty="0" smtClean="0">
                <a:solidFill>
                  <a:srgbClr val="FF000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Code</a:t>
            </a:r>
            <a:r>
              <a:rPr lang="ru-RU" sz="2400" dirty="0" smtClean="0">
                <a:solidFill>
                  <a:srgbClr val="FF000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04951"/>
            <a:ext cx="2971800" cy="505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1495425"/>
            <a:ext cx="3028950" cy="50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1" y="1505112"/>
            <a:ext cx="3143250" cy="507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88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r="3219"/>
          <a:stretch/>
        </p:blipFill>
        <p:spPr bwMode="auto">
          <a:xfrm>
            <a:off x="228600" y="3293742"/>
            <a:ext cx="4533900" cy="3096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5437" y="301109"/>
            <a:ext cx="9188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solidFill>
                  <a:srgbClr val="7030A0"/>
                </a:solidFill>
                <a:latin typeface="Impact" panose="020B0806030902050204" pitchFamily="34" charset="0"/>
              </a:rPr>
              <a:t>Цикл 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онлайн-заходів до Дня </a:t>
            </a:r>
            <a:r>
              <a:rPr lang="uk-UA" sz="2800" dirty="0">
                <a:solidFill>
                  <a:srgbClr val="7030A0"/>
                </a:solidFill>
                <a:latin typeface="Impact" panose="020B0806030902050204" pitchFamily="34" charset="0"/>
              </a:rPr>
              <a:t>Європи та 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Дня Незалежності</a:t>
            </a:r>
            <a:endParaRPr lang="uk-UA" sz="2800" dirty="0">
              <a:latin typeface="Impact" panose="020B080603090205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31" y="2905125"/>
            <a:ext cx="3558827" cy="3558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5324" y="972235"/>
            <a:ext cx="5457825" cy="187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«Зіркові» </a:t>
            </a: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флешмоби</a:t>
            </a:r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Тематичні концертні програми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Конкурси та майстер-класи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Виставки образотворчого мистецтва</a:t>
            </a:r>
            <a:endParaRPr lang="uk-UA" sz="2000" dirty="0">
              <a:latin typeface="Impact" panose="020B0806030902050204" pitchFamily="34" charset="0"/>
            </a:endParaRPr>
          </a:p>
        </p:txBody>
      </p:sp>
      <p:pic>
        <p:nvPicPr>
          <p:cNvPr id="3074" name="Picture 2" descr="1777209470ebcc76432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r="8600" b="9791"/>
          <a:stretch/>
        </p:blipFill>
        <p:spPr bwMode="auto">
          <a:xfrm>
            <a:off x="7629525" y="979244"/>
            <a:ext cx="3990974" cy="3297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177809c3cea8f03673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0"/>
          <a:stretch/>
        </p:blipFill>
        <p:spPr bwMode="auto">
          <a:xfrm>
            <a:off x="7791062" y="4122837"/>
            <a:ext cx="3732244" cy="254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71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0700" y="838200"/>
            <a:ext cx="2781300" cy="501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8088" y="386834"/>
            <a:ext cx="64331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solidFill>
                  <a:srgbClr val="7030A0"/>
                </a:solidFill>
                <a:latin typeface="Impact" panose="020B0806030902050204" pitchFamily="34" charset="0"/>
              </a:rPr>
              <a:t>Цикл онлайн-заходів до 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Дня 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міста-2020 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3744150"/>
            <a:ext cx="3409950" cy="226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1952625"/>
            <a:ext cx="3295650" cy="490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90500" y="1018312"/>
            <a:ext cx="6400800" cy="233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Челенджі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та </a:t>
            </a: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флешмоби</a:t>
            </a:r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Артпроєкти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та виставки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образотворчого мистецтва</a:t>
            </a:r>
            <a:endParaRPr lang="uk-UA" sz="2000" dirty="0">
              <a:latin typeface="Impact" panose="020B080603090205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Зіркові відеопривітання</a:t>
            </a:r>
            <a:endParaRPr lang="uk-UA" sz="20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Концертні програми від провідних колективів міста</a:t>
            </a:r>
            <a:endParaRPr lang="uk-UA" sz="20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Конкурси, вікторини та майстер-класи</a:t>
            </a:r>
            <a:endParaRPr lang="uk-UA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Рисунок 8" descr="Князюк Софія Танок зі стрічкою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38957"/>
            <a:ext cx="3944965" cy="221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Нет описания фото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189" y="3298036"/>
            <a:ext cx="3143272" cy="170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954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799" y="304800"/>
            <a:ext cx="488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ЗАПОЧАТКОВАНІ ПРОЄКТИ</a:t>
            </a:r>
            <a:endParaRPr lang="ru-RU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Возможно, это изображение в мультипликационном стил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3565161"/>
            <a:ext cx="2619375" cy="309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Возможно, это изображение в мультипликационном стиле (музыкальный инструмент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5350" y="3492033"/>
            <a:ext cx="2601333" cy="325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Нет описания фото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567" y="0"/>
            <a:ext cx="2629808" cy="340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Возможно, это изображение (2 человека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328" y="1295400"/>
            <a:ext cx="3045372" cy="198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На изображении может находиться: 6 человек, текст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1401" y="3461562"/>
            <a:ext cx="2728623" cy="330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45" y="846061"/>
            <a:ext cx="3978040" cy="264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55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3115" y="199557"/>
            <a:ext cx="985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Реалізація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традиційних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мистецьких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проєктів онлайн/офлайн</a:t>
            </a:r>
            <a:endParaRPr lang="ru-RU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25606" name="AutoShape 6" descr="https://www.vmr.gov.ua/MassInformation2019/000%20%D0%A4%D0%B5%D1%81%D1%82%D0%B8%D0%B2%D0%B0%D0%BB%D1%8C%20%D0%9F%D0%98%D0%A1%D0%90%D0%9D%D0%9E%D0%9A/_w/IMG_6735_JP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D8F086-BF0C-4ADA-B43C-9CEE03F1C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57" y="3181857"/>
            <a:ext cx="3504693" cy="350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3781425"/>
            <a:ext cx="3781425" cy="271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vezha.ua/wp-content/uploads/2019/10/F70B7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876676"/>
            <a:ext cx="3933825" cy="265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Міфогенез 2020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1190625"/>
            <a:ext cx="3924299" cy="2580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&quot;Джаз фест Вінниця 2020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1181100"/>
            <a:ext cx="4505326" cy="261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34" y="1276350"/>
            <a:ext cx="3412066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0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4" y="2133600"/>
            <a:ext cx="3842596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79" y="2771775"/>
            <a:ext cx="5268621" cy="370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55" y="2400300"/>
            <a:ext cx="3412770" cy="351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kotsubinsky.vn.ua/wp-content/uploads/2020/08/%D0%93%D0%B2%D0%BE%D0%B7%D0%B4%D0%B8%D0%BA%D0%B8-1-300x2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885825"/>
            <a:ext cx="3705225" cy="2733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017" y="558986"/>
            <a:ext cx="7024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ЦИКЛ КУЛЬТУРНО-ПРОСВІТНИЦЬКИХ ПРОЄКТІВ ОНЛАЙН</a:t>
            </a:r>
            <a:endParaRPr lang="ru-RU" sz="24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6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97" y="866969"/>
            <a:ext cx="3039653" cy="4010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806404"/>
            <a:ext cx="3718120" cy="29468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68" y="983736"/>
            <a:ext cx="2754364" cy="350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5" y="3769472"/>
            <a:ext cx="3047460" cy="211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82" y="2990850"/>
            <a:ext cx="2942194" cy="386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52625" y="205859"/>
            <a:ext cx="5418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Традиц</a:t>
            </a:r>
            <a:r>
              <a:rPr lang="uk-UA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ійні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міські конкурси</a:t>
            </a:r>
            <a:endParaRPr lang="ru-RU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7"/>
          <a:stretch/>
        </p:blipFill>
        <p:spPr>
          <a:xfrm>
            <a:off x="145196" y="1390649"/>
            <a:ext cx="3807680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3" y="805804"/>
            <a:ext cx="2867012" cy="1499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89" y="4532174"/>
            <a:ext cx="1627636" cy="2170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4377333" y="850443"/>
            <a:ext cx="4142974" cy="2626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5" y="4589324"/>
            <a:ext cx="1643460" cy="2170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78" y="3703916"/>
            <a:ext cx="2880319" cy="216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750303"/>
            <a:ext cx="2556749" cy="1811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5" y="4560749"/>
            <a:ext cx="1627636" cy="2170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D:\МВО\Звіт рада департаменту 29.12.2020\Новая папка\133969814_220909686311249_894950606592047076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66" y="2392085"/>
            <a:ext cx="2656224" cy="191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ВО\Звіт рада департаменту 29.12.2020\Новая папка\131046895_208801484188736_8479927152625821295_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04" y="2651314"/>
            <a:ext cx="2246244" cy="1684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1084"/>
            <a:ext cx="12307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Досягнення учнів та вихованців закладів культури</a:t>
            </a:r>
            <a:endParaRPr lang="ru-RU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49" y="4537695"/>
            <a:ext cx="1546076" cy="2132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7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09" y="467917"/>
            <a:ext cx="1222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Дистанційне навчання в період карантинних обмежень  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788" y="1320810"/>
            <a:ext cx="1118603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Форми роботи: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онлайн-</a:t>
            </a:r>
            <a:r>
              <a:rPr lang="uk-UA" sz="22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уроки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онлайн-консультації</a:t>
            </a:r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відеозвіти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та презентації</a:t>
            </a:r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аудіозаписи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музичного 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матеріалу</a:t>
            </a:r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онлайн-тестування</a:t>
            </a:r>
            <a:endParaRPr lang="en-US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проведення </a:t>
            </a: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контрольних заходів на 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освітніх </a:t>
            </a:r>
          </a:p>
          <a:p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     онлайн-платформах </a:t>
            </a:r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створення </a:t>
            </a: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інтернет-простору для висвітлення тем </a:t>
            </a:r>
            <a:endParaRPr lang="uk-UA" sz="22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      та </a:t>
            </a: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завдань 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уроків</a:t>
            </a:r>
          </a:p>
          <a:p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endParaRPr lang="uk-UA" sz="22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r>
              <a:rPr lang="uk-UA" sz="2200" dirty="0">
                <a:solidFill>
                  <a:srgbClr val="FF0000"/>
                </a:solidFill>
                <a:latin typeface="Impact" panose="020B0806030902050204" pitchFamily="34" charset="0"/>
              </a:rPr>
              <a:t>Ресурси: </a:t>
            </a:r>
            <a:r>
              <a:rPr lang="en-US" sz="2200" dirty="0">
                <a:solidFill>
                  <a:srgbClr val="7030A0"/>
                </a:solidFill>
                <a:latin typeface="Impact" panose="020B0806030902050204" pitchFamily="34" charset="0"/>
              </a:rPr>
              <a:t>Skype, Viber, Zoom, 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М</a:t>
            </a:r>
            <a:r>
              <a:rPr lang="en-US" sz="22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essenger</a:t>
            </a:r>
            <a:r>
              <a:rPr lang="en-US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Т</a:t>
            </a:r>
            <a:r>
              <a:rPr lang="en-US" sz="2200" dirty="0" err="1">
                <a:solidFill>
                  <a:srgbClr val="7030A0"/>
                </a:solidFill>
                <a:latin typeface="Impact" panose="020B0806030902050204" pitchFamily="34" charset="0"/>
              </a:rPr>
              <a:t>elegram</a:t>
            </a:r>
            <a:r>
              <a:rPr lang="en-US" sz="2200" dirty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  <a:r>
              <a:rPr lang="en-US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Google </a:t>
            </a:r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Форми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</a:p>
          <a:p>
            <a:r>
              <a:rPr lang="uk-UA" sz="22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uk-UA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                    </a:t>
            </a:r>
            <a:r>
              <a:rPr lang="en-US" sz="2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Facebook</a:t>
            </a:r>
            <a:endParaRPr lang="uk-UA" sz="22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endParaRPr lang="uk-UA" sz="2200" dirty="0">
              <a:latin typeface="Impact" panose="020B0806030902050204" pitchFamily="34" charset="0"/>
            </a:endParaRPr>
          </a:p>
          <a:p>
            <a:r>
              <a:rPr lang="ru-RU" sz="2200" dirty="0" smtClean="0">
                <a:latin typeface="Vinnytsia Sans" panose="00000500000000000000" pitchFamily="50" charset="0"/>
              </a:rPr>
              <a:t>      </a:t>
            </a:r>
            <a:endParaRPr lang="uk-UA" sz="2400" dirty="0">
              <a:latin typeface="Vinnytsia Sans" panose="00000500000000000000" pitchFamily="50" charset="0"/>
            </a:endParaRPr>
          </a:p>
        </p:txBody>
      </p:sp>
      <p:sp>
        <p:nvSpPr>
          <p:cNvPr id="5" name="AutoShape 2" descr="https://np.pl.ua/wp-content/uploads/2018/04/10411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45" y="1296956"/>
            <a:ext cx="4053633" cy="2388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6" y="3554963"/>
            <a:ext cx="3088965" cy="30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2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34971" y="1817256"/>
            <a:ext cx="4157991" cy="21589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43 </a:t>
            </a:r>
            <a:r>
              <a:rPr lang="ru-RU" sz="2400" dirty="0" err="1" smtClean="0">
                <a:solidFill>
                  <a:srgbClr val="7030A0"/>
                </a:solidFill>
                <a:latin typeface="Trebuchet MS" panose="020B0603020202020204" pitchFamily="34" charset="0"/>
              </a:rPr>
              <a:t>заклади</a:t>
            </a:r>
            <a:endParaRPr lang="ru-RU" sz="2400" dirty="0" smtClean="0">
              <a:solidFill>
                <a:srgbClr val="7030A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культури і мистецтва</a:t>
            </a:r>
            <a:endParaRPr lang="uk-UA" sz="24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609648" y="3649580"/>
            <a:ext cx="2337406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18 бібліотек-філій</a:t>
            </a:r>
          </a:p>
          <a:p>
            <a:pPr algn="ctr"/>
            <a:r>
              <a:rPr lang="uk-UA" dirty="0" smtClean="0">
                <a:latin typeface="Trebuchet MS" panose="020B0603020202020204" pitchFamily="34" charset="0"/>
              </a:rPr>
              <a:t>ВМЦБС,</a:t>
            </a:r>
          </a:p>
          <a:p>
            <a:pPr algn="ctr"/>
            <a:r>
              <a:rPr lang="ru-RU" dirty="0" smtClean="0">
                <a:latin typeface="Trebuchet MS" panose="020B0603020202020204" pitchFamily="34" charset="0"/>
              </a:rPr>
              <a:t>в т.ч. смт. Десна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8950" y="3672292"/>
            <a:ext cx="2040678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2 клубних заклади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47536" y="3718086"/>
            <a:ext cx="2444137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5 мистецьких шкіл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72375" y="2357842"/>
            <a:ext cx="2362200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Центр історії Вінниці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0793" y="2460786"/>
            <a:ext cx="2502568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Центр концертних та фестивальних програм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86087" y="1171892"/>
            <a:ext cx="2348488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Кінотеатр «Родина»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92915" y="1100541"/>
            <a:ext cx="2694237" cy="119307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rebuchet MS" panose="020B0603020202020204" pitchFamily="34" charset="0"/>
              </a:rPr>
              <a:t>Літературно-меморіальний музей М.М.Коцюбинського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26" y="200841"/>
            <a:ext cx="115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ЗАКЛАДИ КУЛЬТУРИ І МИСТЕЦТВ 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ВМТГ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0125" y="5139142"/>
            <a:ext cx="2886075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7 клубних закладів</a:t>
            </a:r>
            <a:endParaRPr lang="uk-UA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14850" y="5177242"/>
            <a:ext cx="2686049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1 музична школа </a:t>
            </a:r>
          </a:p>
          <a:p>
            <a:pPr algn="ctr"/>
            <a:r>
              <a:rPr lang="uk-UA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(с. Вінницькі Хутори)</a:t>
            </a:r>
            <a:endParaRPr lang="uk-UA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10501" y="5177242"/>
            <a:ext cx="2505074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6 бібліотек</a:t>
            </a:r>
            <a:endParaRPr lang="uk-UA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609850" y="4686300"/>
            <a:ext cx="484632" cy="4191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5591175" y="4714875"/>
            <a:ext cx="484632" cy="419100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 вниз 16"/>
          <p:cNvSpPr/>
          <p:nvPr/>
        </p:nvSpPr>
        <p:spPr>
          <a:xfrm>
            <a:off x="8648700" y="4724400"/>
            <a:ext cx="484632" cy="41910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4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5" y="303327"/>
            <a:ext cx="1220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Проведення онлайн-уроків, тренінгів та конференцій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3074" name="Picture 2" descr="F:\Фото дистанційна робота\Фото учні\Процю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/>
          <a:stretch/>
        </p:blipFill>
        <p:spPr bwMode="auto">
          <a:xfrm>
            <a:off x="2883160" y="1091682"/>
            <a:ext cx="1996750" cy="27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Фото дистанційна робота\Фото учні\Хореограф. від\Я делюсь с вами файлом Документ (11).docx\IMG-555540fa89e33a42311e73d41c4541d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44" y="4063839"/>
            <a:ext cx="3064282" cy="26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Фото дистанційна робота\Фото учні\Художнє від\Художнє від\Мел_ничук_Вi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1119674"/>
            <a:ext cx="1847462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Фото дистанційна робота\Фото учні\Струнно смичк. інстр\Fwd_ Фото від Наталії Кременнюк\000_Колла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06" y="1063690"/>
            <a:ext cx="3105849" cy="28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:\Фото дистанційна робота\Фото учні\Муз-теор. від\Мілованова\Сiзонова_Марiя,_8_р.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9" r="16664"/>
          <a:stretch/>
        </p:blipFill>
        <p:spPr bwMode="auto">
          <a:xfrm>
            <a:off x="457201" y="4049486"/>
            <a:ext cx="2202023" cy="262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:\Фото дистанційна робота\Фото учні\Духові і ударні інстр\Коломиец Денис 6 Кл. Пед.Ярошенко С. А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10" y="4069973"/>
            <a:ext cx="2001900" cy="26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:\Фото дистанційна робота\Фото учні  з викладачами\Учні Петрик Т.Б\Дворниц_кi_Данiiл_та_Евелiна_3_клас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79" y="4084322"/>
            <a:ext cx="2174031" cy="25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F:\Фото дистанційна робота\Фото учні  з викладачами\Діберт\IMG-574d4b5f4873ea7bff2c9578331b9111-V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4" r="9429"/>
          <a:stretch/>
        </p:blipFill>
        <p:spPr bwMode="auto">
          <a:xfrm>
            <a:off x="457200" y="1097141"/>
            <a:ext cx="2183363" cy="27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t="31052" b="5215"/>
          <a:stretch/>
        </p:blipFill>
        <p:spPr>
          <a:xfrm>
            <a:off x="8164286" y="1097554"/>
            <a:ext cx="2183363" cy="28213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930" y="4058816"/>
            <a:ext cx="1828801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1055913"/>
            <a:ext cx="5202983" cy="52029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3172" y="351845"/>
            <a:ext cx="848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solidFill>
                  <a:srgbClr val="7030A0"/>
                </a:solidFill>
                <a:latin typeface="Impact" panose="020B0806030902050204" pitchFamily="34" charset="0"/>
              </a:rPr>
              <a:t>Проведення 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онлайн-уроків, тренінгів </a:t>
            </a:r>
            <a:r>
              <a:rPr lang="uk-UA" sz="2800" dirty="0">
                <a:solidFill>
                  <a:srgbClr val="7030A0"/>
                </a:solidFill>
                <a:latin typeface="Impact" panose="020B0806030902050204" pitchFamily="34" charset="0"/>
              </a:rPr>
              <a:t>та конференцій</a:t>
            </a:r>
          </a:p>
        </p:txBody>
      </p:sp>
      <p:pic>
        <p:nvPicPr>
          <p:cNvPr id="6" name="Picture 5" descr="IMG_1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3" y="1082351"/>
            <a:ext cx="4562669" cy="517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574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16935"/>
            <a:ext cx="12020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Літературно-меморіальний музей </a:t>
            </a:r>
            <a:r>
              <a:rPr lang="uk-UA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М.М.Коцюбинського</a:t>
            </a:r>
            <a:endParaRPr lang="uk-UA" sz="28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2" descr="F:\для Моргунова. 04 грудня\DSCN8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5" y="1242798"/>
            <a:ext cx="3747983" cy="281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F:\Фотозвіт 2020\изображение_viber_2020-12-29_00-56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81" y="1255108"/>
            <a:ext cx="3213044" cy="2802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для Моргунова. 04 грудня\DSCN8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62" y="1257301"/>
            <a:ext cx="3564163" cy="2800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Фотозвіт 2020\DSCN8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171950"/>
            <a:ext cx="3752850" cy="2605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:\Фотозвіт 2020\DSCN8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12" y="4171950"/>
            <a:ext cx="3240505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F:\Фотозвіт 2020\DSCN78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4181475"/>
            <a:ext cx="3524249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: скругленные углы 4">
            <a:extLst>
              <a:ext uri="{FF2B5EF4-FFF2-40B4-BE49-F238E27FC236}">
                <a16:creationId xmlns="" xmlns:a16="http://schemas.microsoft.com/office/drawing/2014/main" id="{3A9571F9-3C5E-43EE-9BD2-B5EB67222CF5}"/>
              </a:ext>
            </a:extLst>
          </p:cNvPr>
          <p:cNvSpPr txBox="1"/>
          <p:nvPr/>
        </p:nvSpPr>
        <p:spPr>
          <a:xfrm>
            <a:off x="2795929" y="3995246"/>
            <a:ext cx="7616321" cy="47702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uk-UA" sz="16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Прямоугольник: скругленные углы 4">
            <a:extLst>
              <a:ext uri="{FF2B5EF4-FFF2-40B4-BE49-F238E27FC236}">
                <a16:creationId xmlns="" xmlns:a16="http://schemas.microsoft.com/office/drawing/2014/main" id="{324366AC-CBB4-44A0-9F6E-E854106B4F81}"/>
              </a:ext>
            </a:extLst>
          </p:cNvPr>
          <p:cNvSpPr txBox="1"/>
          <p:nvPr/>
        </p:nvSpPr>
        <p:spPr>
          <a:xfrm>
            <a:off x="2391387" y="1550722"/>
            <a:ext cx="8557760" cy="4080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uk-UA" sz="16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DDABEF-1EBD-4659-A5C2-F1055BCE2D99}"/>
              </a:ext>
            </a:extLst>
          </p:cNvPr>
          <p:cNvSpPr/>
          <p:nvPr/>
        </p:nvSpPr>
        <p:spPr>
          <a:xfrm>
            <a:off x="1435623" y="374532"/>
            <a:ext cx="8986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Капітальний </a:t>
            </a:r>
            <a:r>
              <a:rPr lang="uk-UA" sz="2400" dirty="0">
                <a:solidFill>
                  <a:srgbClr val="7030A0"/>
                </a:solidFill>
                <a:latin typeface="Impact" panose="020B0806030902050204" pitchFamily="34" charset="0"/>
              </a:rPr>
              <a:t>ремонт </a:t>
            </a:r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бібліотеки-філії </a:t>
            </a:r>
            <a:r>
              <a:rPr lang="uk-UA" sz="2400" dirty="0">
                <a:solidFill>
                  <a:srgbClr val="7030A0"/>
                </a:solidFill>
                <a:latin typeface="Impact" panose="020B0806030902050204" pitchFamily="34" charset="0"/>
              </a:rPr>
              <a:t>№</a:t>
            </a:r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16</a:t>
            </a:r>
            <a:endParaRPr lang="ru-RU" sz="24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6414893-F1DB-4705-88C5-B05127892C26}"/>
              </a:ext>
            </a:extLst>
          </p:cNvPr>
          <p:cNvSpPr/>
          <p:nvPr/>
        </p:nvSpPr>
        <p:spPr>
          <a:xfrm>
            <a:off x="1605155" y="3127419"/>
            <a:ext cx="8449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Impact" panose="020B0806030902050204" pitchFamily="34" charset="0"/>
              </a:rPr>
              <a:t>З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Бібліотеку-філію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№2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відкрито у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новому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приміщенні</a:t>
            </a:r>
            <a:endParaRPr lang="uk-UA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BF813AFB-BD5C-4734-ABD8-2AE4DD878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904875"/>
            <a:ext cx="2739099" cy="202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103F746D-00E9-45CD-A5A1-E28A330F7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513" y="1076325"/>
            <a:ext cx="2347462" cy="178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2DE909A2-D156-41E8-841B-2439BEDF2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/>
          <a:stretch/>
        </p:blipFill>
        <p:spPr>
          <a:xfrm>
            <a:off x="6220666" y="1076325"/>
            <a:ext cx="2094659" cy="179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983DD3F1-37AA-4C19-9011-430C40DAD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04" y="1047750"/>
            <a:ext cx="2274521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DD594ED3-02CB-4CE1-9A9F-3219A23A28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44" y="4106585"/>
            <a:ext cx="3067225" cy="204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A53F10B1-91E6-448F-8B64-9F456C6AE3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12" y="4107615"/>
            <a:ext cx="2726422" cy="2044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40C402F1-5F8A-4431-A7BB-505607EF97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46" y="4106586"/>
            <a:ext cx="2726423" cy="2044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298233" y="409575"/>
            <a:ext cx="6701863" cy="8286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Музей моделей транспорту ІІ-а черга</a:t>
            </a:r>
            <a:endParaRPr lang="ru-RU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739" y="3869976"/>
            <a:ext cx="3552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КЗ «Вінницький міський клуб»</a:t>
            </a:r>
            <a:endParaRPr lang="ru-RU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5636" y="3584226"/>
            <a:ext cx="3475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ЗК «Міський Палац мистецтв»</a:t>
            </a:r>
            <a:endParaRPr lang="ru-RU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AD34DB63-5FC6-4C60-A7F5-06086B80C4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124193"/>
              </p:ext>
            </p:extLst>
          </p:nvPr>
        </p:nvGraphicFramePr>
        <p:xfrm>
          <a:off x="8858250" y="3985498"/>
          <a:ext cx="2220075" cy="2777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" r:id="rId3" imgW="9142560" imgH="12190320" progId="">
                  <p:embed/>
                </p:oleObj>
              </mc:Choice>
              <mc:Fallback>
                <p:oleObj r:id="rId3" imgW="9142560" imgH="12190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8250" y="3985498"/>
                        <a:ext cx="2220075" cy="2777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="" xmlns:a16="http://schemas.microsoft.com/office/drawing/2014/main" id="{43D506A9-3B1B-4B6E-A5C9-8B7D8B48B3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053849"/>
              </p:ext>
            </p:extLst>
          </p:nvPr>
        </p:nvGraphicFramePr>
        <p:xfrm>
          <a:off x="5789710" y="4295775"/>
          <a:ext cx="2909999" cy="2256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" r:id="rId5" imgW="15238080" imgH="11301480" progId="">
                  <p:embed/>
                </p:oleObj>
              </mc:Choice>
              <mc:Fallback>
                <p:oleObj r:id="rId5" imgW="15238080" imgH="11301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9710" y="4295775"/>
                        <a:ext cx="2909999" cy="2256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 descr="IMG_20200917_1301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736" y="4352928"/>
            <a:ext cx="3857652" cy="2169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04974" y="348734"/>
            <a:ext cx="5490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Вінницька дитяча школа мистецтв «Вишенька»</a:t>
            </a:r>
            <a:endParaRPr lang="ru-RU" sz="2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834214"/>
            <a:ext cx="3781425" cy="304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61" descr="Картинки по запросу &quot;Музей моделей транспорту 2020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63" descr="Картинки по запросу &quot;Музей моделей транспорту 2020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43" y="1038224"/>
            <a:ext cx="3108081" cy="21621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1028701"/>
            <a:ext cx="2900607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09994" y="316320"/>
            <a:ext cx="876133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latin typeface="Trebuchet MS" pitchFamily="34" charset="0"/>
              </a:rPr>
              <a:t/>
            </a:r>
            <a:br>
              <a:rPr lang="uk-UA" b="1" dirty="0" smtClean="0">
                <a:latin typeface="Trebuchet MS" pitchFamily="34" charset="0"/>
              </a:rPr>
            </a:br>
            <a:r>
              <a:rPr lang="uk-UA" b="1" dirty="0" smtClean="0">
                <a:latin typeface="Impact" panose="020B0806030902050204" pitchFamily="34" charset="0"/>
              </a:rPr>
              <a:t> </a:t>
            </a:r>
            <a:r>
              <a:rPr lang="uk-UA" sz="11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ОНОВЛЕННЯ МАТЕРІАЛЬНО-ТЕХНІЧНОЇ БАЗИ</a:t>
            </a:r>
            <a:endParaRPr lang="ru-RU" sz="112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11" name="Picture 2" descr="C:\Users\Director\Desktop\Файл_000 (3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t="18278" r="18404" b="8985"/>
          <a:stretch/>
        </p:blipFill>
        <p:spPr bwMode="auto">
          <a:xfrm>
            <a:off x="552449" y="904875"/>
            <a:ext cx="2390775" cy="185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Director\Desktop\Файл_000 (2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36485" r="10377" b="10069"/>
          <a:stretch/>
        </p:blipFill>
        <p:spPr bwMode="auto">
          <a:xfrm>
            <a:off x="561975" y="4933950"/>
            <a:ext cx="2514600" cy="1657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МВО\Звіт рада департаменту 29.12.2020\Новая папка\21.09.2020 Осінь - зима Бровчак Д.В\Новая папка\IMG_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32" y="1917613"/>
            <a:ext cx="5150321" cy="418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277" y="1252178"/>
            <a:ext cx="3223446" cy="256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0" y="2675409"/>
            <a:ext cx="2835035" cy="237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7">
            <a:extLst>
              <a:ext uri="{FF2B5EF4-FFF2-40B4-BE49-F238E27FC236}">
                <a16:creationId xmlns="" xmlns:a16="http://schemas.microsoft.com/office/drawing/2014/main" id="{6DB3660E-8BE5-431E-856D-F1B4A6B0DF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3" b="5300"/>
          <a:stretch/>
        </p:blipFill>
        <p:spPr>
          <a:xfrm>
            <a:off x="8777190" y="3881535"/>
            <a:ext cx="3072687" cy="244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4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11508701"/>
              </p:ext>
            </p:extLst>
          </p:nvPr>
        </p:nvGraphicFramePr>
        <p:xfrm>
          <a:off x="960562" y="933450"/>
          <a:ext cx="10069388" cy="581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85775" y="291584"/>
            <a:ext cx="10648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kern="0" dirty="0" smtClean="0">
                <a:solidFill>
                  <a:srgbClr val="7030A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ОСНОВНІ ПІДСУМКИ РОБОТИ ЗА 2020 РІК</a:t>
            </a:r>
            <a:endParaRPr lang="uk-UA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6582" y="268357"/>
            <a:ext cx="541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ПРІОРИТЕТНІ ЗАВДАННЯ НА 2021 РІК</a:t>
            </a:r>
            <a:endParaRPr lang="uk-UA" sz="28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100" y="923032"/>
            <a:ext cx="114262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	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Забезпечення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технічного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переоснащення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та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поліпшення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матеріально-технічної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бази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закладів</a:t>
            </a:r>
            <a:endParaRPr lang="ru-RU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Збереження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контингенту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мистецьких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шкіл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збільшення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контингенту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учнів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на засадах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самоокупності</a:t>
            </a:r>
            <a:endParaRPr lang="ru-RU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Модернізація позашкільної мистецької освіти, забезпечення розвитку сучасних напрямків мистецтва на базі мистецьких шкіл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Забезпечення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розвитку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та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популяризації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веб-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ресурсів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закладів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культури та  Культурного порталу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міста</a:t>
            </a:r>
            <a:endParaRPr lang="ru-RU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Продовження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роботи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з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реорганізації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закладів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культури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сіл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(7 од.),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приєнаних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до ВМТГ</a:t>
            </a:r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Проведення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подій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всеукраїнського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та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міжнародного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рівня</a:t>
            </a:r>
            <a:endParaRPr lang="uk-UA" sz="20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Популяризація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основних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напрямків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та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прийомів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сучасного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креативного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мистецтва</a:t>
            </a:r>
            <a:endParaRPr lang="ru-RU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Реалізація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заходів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спрямованих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на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підтримку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та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розвиток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культурних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спільнот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endParaRPr lang="ru-RU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288" y="2176272"/>
            <a:ext cx="5806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Дякуємо</a:t>
            </a:r>
          </a:p>
          <a:p>
            <a:r>
              <a:rPr lang="uk-UA" sz="7200" b="1" dirty="0">
                <a:solidFill>
                  <a:srgbClr val="7030A0"/>
                </a:solidFill>
                <a:latin typeface="Trebuchet MS" panose="020B0603020202020204" pitchFamily="34" charset="0"/>
              </a:rPr>
              <a:t>з</a:t>
            </a:r>
            <a:r>
              <a:rPr lang="uk-UA" sz="72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а увагу!</a:t>
            </a:r>
            <a:endParaRPr lang="uk-UA" sz="9600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52114" y="5085806"/>
            <a:ext cx="323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7030A0"/>
                </a:solidFill>
                <a:latin typeface="Trebuchet MS" panose="020B0603020202020204" pitchFamily="34" charset="0"/>
              </a:rPr>
              <a:t>Департамент культури </a:t>
            </a:r>
          </a:p>
          <a:p>
            <a:r>
              <a:rPr lang="uk-UA" sz="2000" b="1" dirty="0">
                <a:solidFill>
                  <a:srgbClr val="7030A0"/>
                </a:solidFill>
                <a:latin typeface="Trebuchet MS" panose="020B0603020202020204" pitchFamily="34" charset="0"/>
              </a:rPr>
              <a:t>міської ради</a:t>
            </a:r>
            <a:endParaRPr lang="uk-UA" sz="3200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51114"/>
            <a:ext cx="12291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СТРАТЕГІЧНІ ЦІЛІ ТА ЗАВДАННЯ ДЕПАРТАМЕНТУ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262" y="1556749"/>
            <a:ext cx="11469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	</a:t>
            </a:r>
            <a:endParaRPr lang="uk-UA" sz="2400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69065" y="1024341"/>
            <a:ext cx="2694237" cy="119307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rebuchet MS" panose="020B0603020202020204" pitchFamily="34" charset="0"/>
              </a:rPr>
              <a:t>Модернізація культурної інфраструктури МТГ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74815" y="776691"/>
            <a:ext cx="2936185" cy="119307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rebuchet MS" panose="020B0603020202020204" pitchFamily="34" charset="0"/>
              </a:rPr>
              <a:t>Забезпечення </a:t>
            </a:r>
            <a:r>
              <a:rPr lang="ru-RU" dirty="0" err="1">
                <a:latin typeface="Trebuchet MS" panose="020B0603020202020204" pitchFamily="34" charset="0"/>
              </a:rPr>
              <a:t>вільного</a:t>
            </a:r>
            <a:r>
              <a:rPr lang="ru-RU" dirty="0">
                <a:latin typeface="Trebuchet MS" panose="020B0603020202020204" pitchFamily="34" charset="0"/>
              </a:rPr>
              <a:t> доступу до </a:t>
            </a:r>
            <a:r>
              <a:rPr lang="ru-RU" dirty="0" err="1">
                <a:latin typeface="Trebuchet MS" panose="020B0603020202020204" pitchFamily="34" charset="0"/>
              </a:rPr>
              <a:t>мистецтва</a:t>
            </a:r>
            <a:r>
              <a:rPr lang="ru-RU" dirty="0">
                <a:latin typeface="Trebuchet MS" panose="020B0603020202020204" pitchFamily="34" charset="0"/>
              </a:rPr>
              <a:t> для </a:t>
            </a:r>
            <a:r>
              <a:rPr lang="ru-RU" dirty="0" err="1">
                <a:latin typeface="Trebuchet MS" panose="020B0603020202020204" pitchFamily="34" charset="0"/>
              </a:rPr>
              <a:t>всіх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соціальних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груп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05375" y="948141"/>
            <a:ext cx="2691752" cy="139500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rebuchet MS" panose="020B0603020202020204" pitchFamily="34" charset="0"/>
              </a:rPr>
              <a:t>Виявлення</a:t>
            </a:r>
            <a:r>
              <a:rPr lang="ru-RU" dirty="0">
                <a:latin typeface="Trebuchet MS" panose="020B0603020202020204" pitchFamily="34" charset="0"/>
              </a:rPr>
              <a:t> та </a:t>
            </a:r>
            <a:r>
              <a:rPr lang="ru-RU" dirty="0" err="1">
                <a:latin typeface="Trebuchet MS" panose="020B0603020202020204" pitchFamily="34" charset="0"/>
              </a:rPr>
              <a:t>промоція</a:t>
            </a:r>
            <a:r>
              <a:rPr lang="ru-RU" dirty="0">
                <a:latin typeface="Trebuchet MS" panose="020B0603020202020204" pitchFamily="34" charset="0"/>
              </a:rPr>
              <a:t> культурного </a:t>
            </a:r>
            <a:r>
              <a:rPr lang="ru-RU" dirty="0" err="1">
                <a:latin typeface="Trebuchet MS" panose="020B0603020202020204" pitchFamily="34" charset="0"/>
              </a:rPr>
              <a:t>потенціалу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smtClean="0">
                <a:latin typeface="Trebuchet MS" panose="020B0603020202020204" pitchFamily="34" charset="0"/>
              </a:rPr>
              <a:t>МТГ </a:t>
            </a:r>
            <a:r>
              <a:rPr lang="ru-RU" dirty="0">
                <a:latin typeface="Trebuchet MS" panose="020B0603020202020204" pitchFamily="34" charset="0"/>
              </a:rPr>
              <a:t>і </a:t>
            </a:r>
            <a:r>
              <a:rPr lang="ru-RU" dirty="0" err="1">
                <a:latin typeface="Trebuchet MS" panose="020B0603020202020204" pitchFamily="34" charset="0"/>
              </a:rPr>
              <a:t>його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локальних</a:t>
            </a:r>
            <a:r>
              <a:rPr lang="ru-RU" dirty="0">
                <a:latin typeface="Trebuchet MS" panose="020B0603020202020204" pitchFamily="34" charset="0"/>
              </a:rPr>
              <a:t> </a:t>
            </a:r>
            <a:r>
              <a:rPr lang="ru-RU" dirty="0" err="1">
                <a:latin typeface="Trebuchet MS" panose="020B0603020202020204" pitchFamily="34" charset="0"/>
              </a:rPr>
              <a:t>брендів</a:t>
            </a:r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152524" y="2295525"/>
            <a:ext cx="352426" cy="54292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8040" y="2905125"/>
            <a:ext cx="2694237" cy="72199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Оновлення технічного ресурсу галузі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6300" y="4276725"/>
            <a:ext cx="2701277" cy="77152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Модернізація позашкільної мистецької освіти</a:t>
            </a:r>
            <a:endParaRPr lang="uk-UA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26240" y="5724525"/>
            <a:ext cx="2694237" cy="72199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Розвиток креативного сектору в культурі</a:t>
            </a:r>
            <a:endParaRPr lang="uk-UA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677275" y="5848350"/>
            <a:ext cx="2844152" cy="8001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Наповнення</a:t>
            </a:r>
            <a:r>
              <a:rPr lang="ru-RU" dirty="0"/>
              <a:t> простору для </a:t>
            </a:r>
            <a:r>
              <a:rPr lang="ru-RU" dirty="0" err="1"/>
              <a:t>всебічного</a:t>
            </a:r>
            <a:r>
              <a:rPr lang="ru-RU" dirty="0"/>
              <a:t> </a:t>
            </a:r>
            <a:r>
              <a:rPr lang="ru-RU" dirty="0" err="1"/>
              <a:t>творчого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дітей</a:t>
            </a:r>
            <a:endParaRPr lang="uk-UA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29674" y="4345305"/>
            <a:ext cx="2981325" cy="99822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Трансформація</a:t>
            </a:r>
            <a:r>
              <a:rPr lang="ru-RU" dirty="0"/>
              <a:t> </a:t>
            </a:r>
            <a:r>
              <a:rPr lang="ru-RU" dirty="0" err="1"/>
              <a:t>соціокультурного</a:t>
            </a:r>
            <a:r>
              <a:rPr lang="ru-RU" dirty="0"/>
              <a:t> простору </a:t>
            </a:r>
            <a:r>
              <a:rPr lang="ru-RU" dirty="0" err="1"/>
              <a:t>аматорських</a:t>
            </a:r>
            <a:r>
              <a:rPr lang="ru-RU" dirty="0"/>
              <a:t> </a:t>
            </a:r>
            <a:r>
              <a:rPr lang="ru-RU" dirty="0" err="1"/>
              <a:t>ініціатив</a:t>
            </a:r>
            <a:endParaRPr lang="uk-UA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01125" y="2590800"/>
            <a:ext cx="3048000" cy="11239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Впровадження</a:t>
            </a:r>
            <a:r>
              <a:rPr lang="ru-RU" dirty="0"/>
              <a:t> </a:t>
            </a:r>
            <a:r>
              <a:rPr lang="ru-RU" dirty="0" err="1"/>
              <a:t>громадянської</a:t>
            </a:r>
            <a:r>
              <a:rPr lang="ru-RU" dirty="0"/>
              <a:t> </a:t>
            </a:r>
            <a:r>
              <a:rPr lang="ru-RU" dirty="0" err="1"/>
              <a:t>ініціативи</a:t>
            </a:r>
            <a:r>
              <a:rPr lang="ru-RU" dirty="0"/>
              <a:t> в </a:t>
            </a:r>
            <a:r>
              <a:rPr lang="ru-RU" dirty="0" err="1"/>
              <a:t>культурну</a:t>
            </a:r>
            <a:r>
              <a:rPr lang="ru-RU" dirty="0"/>
              <a:t> </a:t>
            </a:r>
            <a:r>
              <a:rPr lang="ru-RU" dirty="0" err="1"/>
              <a:t>розбудову</a:t>
            </a:r>
            <a:r>
              <a:rPr lang="ru-RU" dirty="0"/>
              <a:t> </a:t>
            </a:r>
            <a:r>
              <a:rPr lang="ru-RU" dirty="0" smtClean="0"/>
              <a:t>МТГ</a:t>
            </a:r>
            <a:endParaRPr lang="uk-UA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969565" y="3067050"/>
            <a:ext cx="2694237" cy="72199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Розробка культурного бренду </a:t>
            </a:r>
            <a:r>
              <a:rPr lang="uk-UA" dirty="0" smtClean="0"/>
              <a:t>МТГ</a:t>
            </a:r>
            <a:endParaRPr lang="uk-UA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50515" y="4543425"/>
            <a:ext cx="2869510" cy="10858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Формування </a:t>
            </a:r>
            <a:r>
              <a:rPr lang="uk-UA" dirty="0" smtClean="0"/>
              <a:t>цілісного інформаційно-культурного </a:t>
            </a:r>
            <a:r>
              <a:rPr lang="uk-UA" dirty="0"/>
              <a:t>середовища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2257424" y="3695701"/>
            <a:ext cx="352425" cy="54292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елка вниз 22"/>
          <p:cNvSpPr/>
          <p:nvPr/>
        </p:nvSpPr>
        <p:spPr>
          <a:xfrm>
            <a:off x="3019425" y="5114925"/>
            <a:ext cx="351281" cy="5524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елка вниз 23"/>
          <p:cNvSpPr/>
          <p:nvPr/>
        </p:nvSpPr>
        <p:spPr>
          <a:xfrm>
            <a:off x="6143624" y="2428875"/>
            <a:ext cx="333376" cy="54292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елка вниз 24"/>
          <p:cNvSpPr/>
          <p:nvPr/>
        </p:nvSpPr>
        <p:spPr>
          <a:xfrm>
            <a:off x="6200776" y="3971925"/>
            <a:ext cx="323850" cy="50482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трелка вниз 25"/>
          <p:cNvSpPr/>
          <p:nvPr/>
        </p:nvSpPr>
        <p:spPr>
          <a:xfrm>
            <a:off x="11163301" y="2038350"/>
            <a:ext cx="323850" cy="50482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Стрелка вниз 26"/>
          <p:cNvSpPr/>
          <p:nvPr/>
        </p:nvSpPr>
        <p:spPr>
          <a:xfrm>
            <a:off x="10448924" y="3752851"/>
            <a:ext cx="352425" cy="54292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трелка вниз 27"/>
          <p:cNvSpPr/>
          <p:nvPr/>
        </p:nvSpPr>
        <p:spPr>
          <a:xfrm>
            <a:off x="9534526" y="5372101"/>
            <a:ext cx="323850" cy="4381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94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2"/>
          <p:cNvSpPr>
            <a:spLocks noChangeArrowheads="1"/>
          </p:cNvSpPr>
          <p:nvPr/>
        </p:nvSpPr>
        <p:spPr bwMode="auto">
          <a:xfrm>
            <a:off x="1062038" y="90488"/>
            <a:ext cx="108521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Аналіз виконання 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м</a:t>
            </a:r>
            <a:r>
              <a:rPr lang="uk-UA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і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сцевого </a:t>
            </a: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бюджету по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галузі</a:t>
            </a:r>
            <a:endParaRPr lang="ru-RU" sz="28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«Культура </a:t>
            </a: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і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мистецтво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» </a:t>
            </a: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за 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2018-2020 роки, </a:t>
            </a: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тис. грн.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16816914"/>
              </p:ext>
            </p:extLst>
          </p:nvPr>
        </p:nvGraphicFramePr>
        <p:xfrm>
          <a:off x="4131838" y="1206519"/>
          <a:ext cx="3983462" cy="4983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 title="Бюджет 2018 року"/>
          <p:cNvGraphicFramePr/>
          <p:nvPr>
            <p:extLst>
              <p:ext uri="{D42A27DB-BD31-4B8C-83A1-F6EECF244321}">
                <p14:modId xmlns:p14="http://schemas.microsoft.com/office/powerpoint/2010/main" val="814789781"/>
              </p:ext>
            </p:extLst>
          </p:nvPr>
        </p:nvGraphicFramePr>
        <p:xfrm>
          <a:off x="115767" y="1206520"/>
          <a:ext cx="4031825" cy="465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Стрелка вправо 4"/>
          <p:cNvSpPr/>
          <p:nvPr/>
        </p:nvSpPr>
        <p:spPr>
          <a:xfrm rot="20119105">
            <a:off x="3733812" y="3012573"/>
            <a:ext cx="513389" cy="2619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 rot="19991281">
            <a:off x="3514149" y="2786544"/>
            <a:ext cx="607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uk-UA" sz="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43402464"/>
              </p:ext>
            </p:extLst>
          </p:nvPr>
        </p:nvGraphicFramePr>
        <p:xfrm>
          <a:off x="8297786" y="1303235"/>
          <a:ext cx="3747433" cy="5174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Стрелка вправо 2"/>
          <p:cNvSpPr/>
          <p:nvPr/>
        </p:nvSpPr>
        <p:spPr>
          <a:xfrm rot="20069453">
            <a:off x="7872789" y="2832361"/>
            <a:ext cx="650631" cy="355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9861005">
            <a:off x="7760348" y="2612966"/>
            <a:ext cx="72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+2,9%</a:t>
            </a:r>
            <a:endParaRPr lang="ru-RU" sz="1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27075" y="282575"/>
            <a:ext cx="1146492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Аналіз власних 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надходжень установ, закладів та комунальних підприємств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галузі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культури за 2018-2020 роки,  тис. </a:t>
            </a: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грн.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7133964"/>
              </p:ext>
            </p:extLst>
          </p:nvPr>
        </p:nvGraphicFramePr>
        <p:xfrm>
          <a:off x="342899" y="1412600"/>
          <a:ext cx="11464926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0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8668" y="368772"/>
            <a:ext cx="103467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uk-UA" sz="24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Проведення культурно-масових заходів та мистецьких проєктів</a:t>
            </a:r>
          </a:p>
          <a:p>
            <a:pPr>
              <a:lnSpc>
                <a:spcPct val="150000"/>
              </a:lnSpc>
            </a:pPr>
            <a:endParaRPr lang="uk-UA" sz="2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r>
              <a:rPr lang="uk-UA" sz="2000" dirty="0" err="1" smtClean="0">
                <a:solidFill>
                  <a:srgbClr val="FF0000"/>
                </a:solidFill>
                <a:latin typeface="Impact" panose="020B0806030902050204" pitchFamily="34" charset="0"/>
              </a:rPr>
              <a:t>Офлайн</a:t>
            </a:r>
            <a:r>
              <a:rPr lang="uk-UA" sz="2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-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візуальні </a:t>
            </a: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проєкти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культурно-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мистецькі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заходи до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пам'ятних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дат,</a:t>
            </a:r>
          </a:p>
          <a:p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подій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і свят в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житті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держави</a:t>
            </a:r>
            <a:endParaRPr lang="ru-RU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r>
              <a:rPr lang="uk-UA" sz="2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Онлайн –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культурно-мистецькі </a:t>
            </a: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проєкти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конкурси, фестивалі,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майстер-класи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</a:t>
            </a:r>
            <a:r>
              <a:rPr lang="ru-RU" sz="2000" dirty="0" err="1">
                <a:solidFill>
                  <a:srgbClr val="7030A0"/>
                </a:solidFill>
                <a:latin typeface="Impact" panose="020B0806030902050204" pitchFamily="34" charset="0"/>
              </a:rPr>
              <a:t>челенджі</a:t>
            </a:r>
            <a:r>
              <a:rPr lang="ru-RU" sz="2000" dirty="0">
                <a:solidFill>
                  <a:srgbClr val="7030A0"/>
                </a:solidFill>
                <a:latin typeface="Impact" panose="020B0806030902050204" pitchFamily="34" charset="0"/>
              </a:rPr>
              <a:t> та </a:t>
            </a:r>
            <a:r>
              <a:rPr lang="uk-UA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інтерактиви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</a:p>
          <a:p>
            <a:endParaRPr lang="ru-RU" sz="2000" dirty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r>
              <a:rPr lang="uk-UA" sz="2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Інформаційні ресурси для комунікацій з громадою: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Культурний портал «</a:t>
            </a:r>
            <a:r>
              <a:rPr lang="en-US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VinCultureCode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», веб-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ресурси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закладів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культури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міста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, телеканал «</a:t>
            </a:r>
            <a:r>
              <a:rPr lang="en-US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Vita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», </a:t>
            </a:r>
            <a:r>
              <a:rPr lang="ru-RU" sz="20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муніципальні</a:t>
            </a:r>
            <a:r>
              <a:rPr lang="ru-RU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ЗМІ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endParaRPr lang="ru-RU" sz="2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endParaRPr lang="ru-RU" sz="20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4" name="AutoShape 4" descr="Пан Карпо - Пан Карпо - Троянди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8" y="4274332"/>
            <a:ext cx="2084173" cy="130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68" y="4052521"/>
            <a:ext cx="3564371" cy="191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Нет описания фото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0651" y="3749474"/>
            <a:ext cx="2939364" cy="294147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405226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128" y="196923"/>
            <a:ext cx="10640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Цикл </a:t>
            </a:r>
            <a:r>
              <a:rPr lang="uk-UA" sz="32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новорічно</a:t>
            </a:r>
            <a:r>
              <a:rPr lang="uk-UA" sz="3200" dirty="0" smtClean="0">
                <a:solidFill>
                  <a:srgbClr val="7030A0"/>
                </a:solidFill>
                <a:latin typeface="Impact" panose="020B0806030902050204" pitchFamily="34" charset="0"/>
              </a:rPr>
              <a:t>-різдвяних свят </a:t>
            </a:r>
            <a:endParaRPr lang="uk-UA" sz="32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9218" name="Picture 2" descr="Возможно, это изображение (21 человек и люди улыбаются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752" y="4160701"/>
            <a:ext cx="3484180" cy="2318927"/>
          </a:xfrm>
          <a:prstGeom prst="rect">
            <a:avLst/>
          </a:prstGeom>
          <a:noFill/>
        </p:spPr>
      </p:pic>
      <p:pic>
        <p:nvPicPr>
          <p:cNvPr id="9220" name="Picture 4" descr="Возможно, это изображение (9 человек и люди улыбаются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793" y="1466358"/>
            <a:ext cx="3294991" cy="2285835"/>
          </a:xfrm>
          <a:prstGeom prst="rect">
            <a:avLst/>
          </a:prstGeom>
          <a:noFill/>
        </p:spPr>
      </p:pic>
      <p:pic>
        <p:nvPicPr>
          <p:cNvPr id="9222" name="Picture 6" descr="Возможно, это изображение (2 человека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009" y="4204055"/>
            <a:ext cx="3360135" cy="2291339"/>
          </a:xfrm>
          <a:prstGeom prst="rect">
            <a:avLst/>
          </a:prstGeom>
          <a:noFill/>
        </p:spPr>
      </p:pic>
      <p:pic>
        <p:nvPicPr>
          <p:cNvPr id="9224" name="Picture 8" descr="Возможно, это изображение (2 человека и люди улыбаются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2455" y="1484341"/>
            <a:ext cx="3452648" cy="2283619"/>
          </a:xfrm>
          <a:prstGeom prst="rect">
            <a:avLst/>
          </a:prstGeom>
          <a:noFill/>
        </p:spPr>
      </p:pic>
      <p:pic>
        <p:nvPicPr>
          <p:cNvPr id="9226" name="Picture 10" descr="Возможно, это изображение (3 человека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1945" y="1535578"/>
            <a:ext cx="3358055" cy="2153553"/>
          </a:xfrm>
          <a:prstGeom prst="rect">
            <a:avLst/>
          </a:prstGeom>
          <a:noFill/>
        </p:spPr>
      </p:pic>
      <p:pic>
        <p:nvPicPr>
          <p:cNvPr id="9228" name="Picture 12" descr="Возможно, это изображение (5 человек и люди улыбаются)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29599" y="4156842"/>
            <a:ext cx="3405352" cy="2270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30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894" y="338813"/>
            <a:ext cx="10640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Культурно-мистецькі заходи до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пам'ятних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дат,</a:t>
            </a:r>
          </a:p>
          <a:p>
            <a:pPr algn="r"/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подій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і свят в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житті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Impact" panose="020B0806030902050204" pitchFamily="34" charset="0"/>
              </a:rPr>
              <a:t>д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ержави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та </a:t>
            </a:r>
            <a:r>
              <a:rPr lang="ru-RU" sz="2800" dirty="0" err="1" smtClean="0">
                <a:solidFill>
                  <a:srgbClr val="7030A0"/>
                </a:solidFill>
                <a:latin typeface="Impact" panose="020B0806030902050204" pitchFamily="34" charset="0"/>
              </a:rPr>
              <a:t>міста</a:t>
            </a:r>
            <a:r>
              <a:rPr lang="ru-RU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 (офлайн</a:t>
            </a:r>
            <a:r>
              <a:rPr lang="en-US" sz="2800" dirty="0" smtClean="0">
                <a:solidFill>
                  <a:srgbClr val="7030A0"/>
                </a:solidFill>
                <a:latin typeface="Impact" panose="020B0806030902050204" pitchFamily="34" charset="0"/>
              </a:rPr>
              <a:t>)</a:t>
            </a:r>
            <a:endParaRPr lang="uk-UA" sz="28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pic>
        <p:nvPicPr>
          <p:cNvPr id="7170" name="Picture 2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17" y="1820075"/>
            <a:ext cx="3213268" cy="2083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2882" y="1778167"/>
            <a:ext cx="3261393" cy="2283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6944" y="1828801"/>
            <a:ext cx="3133056" cy="2125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8" name="Picture 10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3663" y="4411954"/>
            <a:ext cx="3160294" cy="2053013"/>
          </a:xfrm>
          <a:prstGeom prst="rect">
            <a:avLst/>
          </a:prstGeom>
          <a:noFill/>
        </p:spPr>
      </p:pic>
      <p:pic>
        <p:nvPicPr>
          <p:cNvPr id="9" name="Picture 6" descr="На изображении может находиться: 2 человека, люди стоят, дерево, на улице и природ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5" y="4191000"/>
            <a:ext cx="3121829" cy="225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Нет описания фото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29600" y="4371975"/>
            <a:ext cx="3105150" cy="2105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2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ет описания фото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05976" y="200025"/>
            <a:ext cx="2374418" cy="23761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33311" y="367784"/>
            <a:ext cx="5827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dirty="0">
                <a:solidFill>
                  <a:srgbClr val="7030A0"/>
                </a:solidFill>
                <a:latin typeface="Impact" panose="020B0806030902050204" pitchFamily="34" charset="0"/>
              </a:rPr>
              <a:t>Культурний портал «</a:t>
            </a:r>
            <a:r>
              <a:rPr lang="en-US" sz="2800" dirty="0">
                <a:solidFill>
                  <a:srgbClr val="7030A0"/>
                </a:solidFill>
                <a:latin typeface="Impact" panose="020B0806030902050204" pitchFamily="34" charset="0"/>
              </a:rPr>
              <a:t>VinCultureCode</a:t>
            </a:r>
            <a:r>
              <a:rPr lang="ru-RU" sz="2800" dirty="0">
                <a:solidFill>
                  <a:srgbClr val="7030A0"/>
                </a:solidFill>
                <a:latin typeface="Impact" panose="020B0806030902050204" pitchFamily="34" charset="0"/>
              </a:rPr>
              <a:t>»</a:t>
            </a:r>
            <a:endParaRPr lang="uk-UA" sz="2800" dirty="0"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1524" y="1400860"/>
            <a:ext cx="797242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Мета та завдання ресурсу</a:t>
            </a:r>
          </a:p>
          <a:p>
            <a:endParaRPr lang="uk-UA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Побудова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якісних комунікацій між онлайн-ресурсами закладів культури та формування єдиного культурного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онлайн-простору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Єдина веб-платформа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для комунікацій з громадою міста в сфері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культури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Розвиток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нових форм роботи з учасниками культурного </a:t>
            </a: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процесу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2000" dirty="0" smtClean="0">
              <a:solidFill>
                <a:srgbClr val="7030A0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Формування унікального «культурний коду </a:t>
            </a:r>
            <a:r>
              <a:rPr lang="uk-UA" sz="2000" dirty="0">
                <a:solidFill>
                  <a:srgbClr val="7030A0"/>
                </a:solidFill>
                <a:latin typeface="Impact" panose="020B0806030902050204" pitchFamily="34" charset="0"/>
              </a:rPr>
              <a:t>міста»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4648200"/>
            <a:ext cx="1847850" cy="1847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0" y="2705100"/>
            <a:ext cx="1981200" cy="1981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4929187"/>
            <a:ext cx="2819400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4981575"/>
            <a:ext cx="1947862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4963000"/>
            <a:ext cx="1771650" cy="178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22" y="4582885"/>
            <a:ext cx="2621902" cy="20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4651</TotalTime>
  <Words>809</Words>
  <Application>Microsoft Office PowerPoint</Application>
  <PresentationFormat>Широкоэкранный</PresentationFormat>
  <Paragraphs>203</Paragraphs>
  <Slides>28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Impact</vt:lpstr>
      <vt:lpstr>Times New Roman</vt:lpstr>
      <vt:lpstr>Trebuchet MS</vt:lpstr>
      <vt:lpstr>Vinnytsia Sans</vt:lpstr>
      <vt:lpstr>Vinnytsia Serif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Маєвська Тетяна Олександрівна</cp:lastModifiedBy>
  <cp:revision>588</cp:revision>
  <cp:lastPrinted>2020-02-12T09:16:37Z</cp:lastPrinted>
  <dcterms:created xsi:type="dcterms:W3CDTF">2019-05-23T07:49:27Z</dcterms:created>
  <dcterms:modified xsi:type="dcterms:W3CDTF">2021-02-09T10:18:41Z</dcterms:modified>
</cp:coreProperties>
</file>